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activeX/activeX4.xml" ContentType="application/vnd.ms-office.activeX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activeX/activeX8.xml" ContentType="application/vnd.ms-office.activeX+xml"/>
  <Override PartName="/ppt/activeX/activeX9.xml" ContentType="application/vnd.ms-office.activeX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6.xml" ContentType="application/vnd.ms-office.activeX+xml"/>
  <Override PartName="/ppt/activeX/activeX7.xml" ContentType="application/vnd.ms-office.activeX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activeX/activeX5.xml" ContentType="application/vnd.ms-office.activeX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4" r:id="rId17"/>
    <p:sldId id="285" r:id="rId18"/>
    <p:sldId id="273" r:id="rId19"/>
    <p:sldId id="272" r:id="rId20"/>
    <p:sldId id="274" r:id="rId21"/>
    <p:sldId id="283" r:id="rId22"/>
    <p:sldId id="286" r:id="rId23"/>
    <p:sldId id="275" r:id="rId24"/>
    <p:sldId id="276" r:id="rId25"/>
    <p:sldId id="287" r:id="rId26"/>
    <p:sldId id="277" r:id="rId27"/>
    <p:sldId id="288" r:id="rId28"/>
    <p:sldId id="279" r:id="rId29"/>
    <p:sldId id="289" r:id="rId30"/>
    <p:sldId id="281" r:id="rId31"/>
    <p:sldId id="290" r:id="rId32"/>
    <p:sldId id="291" r:id="rId33"/>
    <p:sldId id="28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6F28-60E8-44F4-AC98-B3D01EF7F45D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5700-7581-4298-BA62-E8B027810A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6F28-60E8-44F4-AC98-B3D01EF7F45D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5700-7581-4298-BA62-E8B027810A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6F28-60E8-44F4-AC98-B3D01EF7F45D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5700-7581-4298-BA62-E8B027810A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4C402-A8AD-4C27-95E0-029D928BB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3EE91-26CD-46AC-AB29-3083B3695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6F28-60E8-44F4-AC98-B3D01EF7F45D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5700-7581-4298-BA62-E8B027810A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6F28-60E8-44F4-AC98-B3D01EF7F45D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5700-7581-4298-BA62-E8B027810A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6F28-60E8-44F4-AC98-B3D01EF7F45D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5700-7581-4298-BA62-E8B027810A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6F28-60E8-44F4-AC98-B3D01EF7F45D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5700-7581-4298-BA62-E8B027810A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6F28-60E8-44F4-AC98-B3D01EF7F45D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5700-7581-4298-BA62-E8B027810A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6F28-60E8-44F4-AC98-B3D01EF7F45D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5700-7581-4298-BA62-E8B027810A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6F28-60E8-44F4-AC98-B3D01EF7F45D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5700-7581-4298-BA62-E8B027810A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6F28-60E8-44F4-AC98-B3D01EF7F45D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5700-7581-4298-BA62-E8B027810A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16F28-60E8-44F4-AC98-B3D01EF7F45D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05700-7581-4298-BA62-E8B027810A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7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4.vml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5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6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4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2.v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diseased_tooth_pro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343400"/>
            <a:ext cx="298173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04800" y="1447800"/>
            <a:ext cx="8382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1400" kern="10" dirty="0">
              <a:ln w="222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50292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1430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ENDODONTIC – PERIODONTIC RELATIONS  - CLASSIFICATION &amp;   ITS MANGEMENT </a:t>
            </a:r>
            <a:endParaRPr lang="en-US" sz="3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chemeClr val="accent2"/>
                </a:solidFill>
              </a:rPr>
              <a:t>DIAGNOSIS OF PULPO PERIODONTAL DISEASE</a:t>
            </a:r>
          </a:p>
        </p:txBody>
      </p:sp>
      <p:pic>
        <p:nvPicPr>
          <p:cNvPr id="37891" name="Picture 19" descr="chicke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85900" y="2501900"/>
            <a:ext cx="1085850" cy="819150"/>
          </a:xfrm>
          <a:noFill/>
        </p:spPr>
      </p:pic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546100" y="1676400"/>
            <a:ext cx="811408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Crucial – Diagnosis of origin of </a:t>
            </a:r>
            <a:r>
              <a:rPr lang="en-US" dirty="0" err="1">
                <a:latin typeface="Arial Black" pitchFamily="34" charset="0"/>
              </a:rPr>
              <a:t>pathosis</a:t>
            </a:r>
            <a:r>
              <a:rPr lang="en-US" dirty="0">
                <a:latin typeface="Arial Black" pitchFamily="34" charset="0"/>
              </a:rPr>
              <a:t> → effective  treatment</a:t>
            </a: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1212850" y="3735388"/>
            <a:ext cx="26249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Accurate diagnosis</a:t>
            </a:r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5035550" y="2438400"/>
            <a:ext cx="2813050" cy="1465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 Black" pitchFamily="34" charset="0"/>
              </a:rPr>
              <a:t>Scientific knowledge</a:t>
            </a:r>
          </a:p>
          <a:p>
            <a:r>
              <a:rPr lang="en-US" dirty="0">
                <a:latin typeface="Arial Black" pitchFamily="34" charset="0"/>
              </a:rPr>
              <a:t>Clinical experience</a:t>
            </a:r>
          </a:p>
          <a:p>
            <a:r>
              <a:rPr lang="en-US" dirty="0">
                <a:latin typeface="Arial Black" pitchFamily="34" charset="0"/>
              </a:rPr>
              <a:t>Patience </a:t>
            </a:r>
          </a:p>
          <a:p>
            <a:r>
              <a:rPr lang="en-US" dirty="0" err="1">
                <a:latin typeface="Arial Black" pitchFamily="34" charset="0"/>
              </a:rPr>
              <a:t>Intusion</a:t>
            </a:r>
            <a:r>
              <a:rPr lang="en-US" dirty="0">
                <a:latin typeface="Arial Black" pitchFamily="34" charset="0"/>
              </a:rPr>
              <a:t> </a:t>
            </a:r>
          </a:p>
          <a:p>
            <a:r>
              <a:rPr lang="en-US" dirty="0">
                <a:latin typeface="Arial Black" pitchFamily="34" charset="0"/>
              </a:rPr>
              <a:t>Common sense </a:t>
            </a:r>
          </a:p>
        </p:txBody>
      </p:sp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2057400" y="4800600"/>
            <a:ext cx="446827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Simple – monitored case / records</a:t>
            </a:r>
          </a:p>
        </p:txBody>
      </p:sp>
      <p:sp>
        <p:nvSpPr>
          <p:cNvPr id="37896" name="Text Box 9"/>
          <p:cNvSpPr txBox="1">
            <a:spLocks noChangeArrowheads="1"/>
          </p:cNvSpPr>
          <p:nvPr/>
        </p:nvSpPr>
        <p:spPr bwMode="auto">
          <a:xfrm>
            <a:off x="1771650" y="5348288"/>
            <a:ext cx="562769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Complex – No history/ records/ radiographs</a:t>
            </a:r>
          </a:p>
        </p:txBody>
      </p:sp>
      <p:sp>
        <p:nvSpPr>
          <p:cNvPr id="37897" name="Text Box 10"/>
          <p:cNvSpPr txBox="1">
            <a:spLocks noChangeArrowheads="1"/>
          </p:cNvSpPr>
          <p:nvPr/>
        </p:nvSpPr>
        <p:spPr bwMode="auto">
          <a:xfrm>
            <a:off x="1670050" y="6110288"/>
            <a:ext cx="6330950" cy="366712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FF0000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Series of tests necessary – to avoid Misdiagnosis</a:t>
            </a:r>
          </a:p>
        </p:txBody>
      </p:sp>
      <p:pic>
        <p:nvPicPr>
          <p:cNvPr id="37899" name="Picture 21" descr="eg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473325" y="2643188"/>
            <a:ext cx="962025" cy="619125"/>
          </a:xfrm>
          <a:noFill/>
        </p:spPr>
      </p:pic>
      <p:sp>
        <p:nvSpPr>
          <p:cNvPr id="37900" name="AutoShape 23"/>
          <p:cNvSpPr>
            <a:spLocks noChangeArrowheads="1"/>
          </p:cNvSpPr>
          <p:nvPr/>
        </p:nvSpPr>
        <p:spPr bwMode="auto">
          <a:xfrm>
            <a:off x="1920875" y="3313113"/>
            <a:ext cx="1219200" cy="198437"/>
          </a:xfrm>
          <a:prstGeom prst="curvedUpArrow">
            <a:avLst>
              <a:gd name="adj1" fmla="val 122880"/>
              <a:gd name="adj2" fmla="val 245761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AutoShape 24"/>
          <p:cNvSpPr>
            <a:spLocks noChangeArrowheads="1"/>
          </p:cNvSpPr>
          <p:nvPr/>
        </p:nvSpPr>
        <p:spPr bwMode="auto">
          <a:xfrm rot="21571816" flipH="1">
            <a:off x="1879600" y="2398713"/>
            <a:ext cx="1128713" cy="298450"/>
          </a:xfrm>
          <a:prstGeom prst="curvedDownArrow">
            <a:avLst>
              <a:gd name="adj1" fmla="val 75638"/>
              <a:gd name="adj2" fmla="val 151277"/>
              <a:gd name="adj3" fmla="val 2719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chemeClr val="accent2"/>
                </a:solidFill>
              </a:rPr>
              <a:t>DIAGNOSIS OF PRIMARY ENDODONTIC LESION</a:t>
            </a:r>
          </a:p>
        </p:txBody>
      </p:sp>
      <p:pic>
        <p:nvPicPr>
          <p:cNvPr id="39939" name="Picture 12" descr="pa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53200" y="1295400"/>
            <a:ext cx="1981200" cy="1981200"/>
          </a:xfrm>
          <a:noFill/>
        </p:spPr>
      </p:pic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676400" y="1524000"/>
            <a:ext cx="31813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 Black" pitchFamily="34" charset="0"/>
              </a:rPr>
              <a:t>Differentiating features:</a:t>
            </a:r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1657350" y="2695575"/>
            <a:ext cx="733482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chemeClr val="accent2"/>
                </a:solidFill>
                <a:latin typeface="Arial Black" pitchFamily="34" charset="0"/>
              </a:rPr>
              <a:t>Pain history</a:t>
            </a:r>
          </a:p>
          <a:p>
            <a:pPr marL="800100" lvl="1" indent="-342900">
              <a:buFontTx/>
              <a:buAutoNum type="arabicPeriod"/>
            </a:pPr>
            <a:r>
              <a:rPr lang="en-US" dirty="0">
                <a:latin typeface="Arial Black" pitchFamily="34" charset="0"/>
              </a:rPr>
              <a:t>Severe pain – </a:t>
            </a:r>
            <a:r>
              <a:rPr lang="en-US" dirty="0" err="1">
                <a:latin typeface="Arial Black" pitchFamily="34" charset="0"/>
              </a:rPr>
              <a:t>endo</a:t>
            </a:r>
            <a:r>
              <a:rPr lang="en-US" dirty="0">
                <a:latin typeface="Arial Black" pitchFamily="34" charset="0"/>
              </a:rPr>
              <a:t> involvement</a:t>
            </a:r>
          </a:p>
          <a:p>
            <a:pPr marL="800100" lvl="1" indent="-342900">
              <a:buFontTx/>
              <a:buAutoNum type="arabicPeriod"/>
            </a:pPr>
            <a:r>
              <a:rPr lang="en-US" dirty="0">
                <a:latin typeface="Arial Black" pitchFamily="34" charset="0"/>
              </a:rPr>
              <a:t>Absence of pain – does not preclude pulp </a:t>
            </a:r>
            <a:r>
              <a:rPr lang="en-US" dirty="0" err="1">
                <a:latin typeface="Arial Black" pitchFamily="34" charset="0"/>
              </a:rPr>
              <a:t>pathosis</a:t>
            </a:r>
            <a:endParaRPr lang="en-US" dirty="0">
              <a:latin typeface="Arial Black" pitchFamily="34" charset="0"/>
            </a:endParaRPr>
          </a:p>
          <a:p>
            <a:pPr marL="800100" lvl="1" indent="-342900">
              <a:buFontTx/>
              <a:buAutoNum type="arabicPeriod"/>
            </a:pPr>
            <a:endParaRPr lang="en-US" dirty="0">
              <a:latin typeface="Arial Black" pitchFamily="34" charset="0"/>
            </a:endParaRPr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1746250" y="4343400"/>
            <a:ext cx="5022850" cy="91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itchFamily="34" charset="0"/>
              </a:rPr>
              <a:t>2. Swelling </a:t>
            </a:r>
            <a:r>
              <a:rPr lang="en-US" dirty="0">
                <a:latin typeface="Arial Black" pitchFamily="34" charset="0"/>
              </a:rPr>
              <a:t>- 	Location </a:t>
            </a:r>
          </a:p>
          <a:p>
            <a:r>
              <a:rPr lang="en-US" dirty="0">
                <a:latin typeface="Arial Black" pitchFamily="34" charset="0"/>
              </a:rPr>
              <a:t>	 </a:t>
            </a:r>
            <a:r>
              <a:rPr lang="en-US" dirty="0" err="1">
                <a:latin typeface="Arial Black" pitchFamily="34" charset="0"/>
              </a:rPr>
              <a:t>Mucobuccal</a:t>
            </a:r>
            <a:r>
              <a:rPr lang="en-US" dirty="0">
                <a:latin typeface="Arial Black" pitchFamily="34" charset="0"/>
              </a:rPr>
              <a:t> fold- </a:t>
            </a:r>
            <a:r>
              <a:rPr lang="en-US" dirty="0" err="1">
                <a:latin typeface="Arial Black" pitchFamily="34" charset="0"/>
              </a:rPr>
              <a:t>pulpal</a:t>
            </a:r>
            <a:endParaRPr lang="en-US" dirty="0">
              <a:latin typeface="Arial Black" pitchFamily="34" charset="0"/>
            </a:endParaRPr>
          </a:p>
          <a:p>
            <a:r>
              <a:rPr lang="en-US" dirty="0">
                <a:latin typeface="Arial Black" pitchFamily="34" charset="0"/>
              </a:rPr>
              <a:t>	 Attached </a:t>
            </a:r>
            <a:r>
              <a:rPr lang="en-US" dirty="0" err="1">
                <a:latin typeface="Arial Black" pitchFamily="34" charset="0"/>
              </a:rPr>
              <a:t>gingiva</a:t>
            </a:r>
            <a:r>
              <a:rPr lang="en-US" u="sng" dirty="0">
                <a:latin typeface="Arial Black" pitchFamily="34" charset="0"/>
              </a:rPr>
              <a:t> </a:t>
            </a:r>
            <a:r>
              <a:rPr lang="en-US" dirty="0">
                <a:latin typeface="Arial Black" pitchFamily="34" charset="0"/>
              </a:rPr>
              <a:t>- periodontal </a:t>
            </a:r>
          </a:p>
        </p:txBody>
      </p:sp>
      <p:sp>
        <p:nvSpPr>
          <p:cNvPr id="39943" name="Rectangle 11"/>
          <p:cNvSpPr>
            <a:spLocks noChangeArrowheads="1"/>
          </p:cNvSpPr>
          <p:nvPr/>
        </p:nvSpPr>
        <p:spPr bwMode="auto">
          <a:xfrm>
            <a:off x="2019300" y="5843588"/>
            <a:ext cx="33528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 Black" pitchFamily="34" charset="0"/>
              </a:rPr>
              <a:t>Facial swelling  - </a:t>
            </a:r>
            <a:r>
              <a:rPr lang="en-US" dirty="0" err="1">
                <a:latin typeface="Arial Black" pitchFamily="34" charset="0"/>
              </a:rPr>
              <a:t>pulpitis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39944" name="Picture 17" descr="cellulit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705600" y="4191000"/>
            <a:ext cx="1687513" cy="20304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8229600" cy="1143000"/>
          </a:xfrm>
          <a:effectLst>
            <a:outerShdw dist="35921" dir="2700000" algn="ctr" rotWithShape="0">
              <a:schemeClr val="tx2"/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accent2"/>
                </a:solidFill>
              </a:rPr>
              <a:t>DIAGNOSIS OF PRIMARY ENDODONTIC LESION</a:t>
            </a:r>
          </a:p>
        </p:txBody>
      </p:sp>
      <p:pic>
        <p:nvPicPr>
          <p:cNvPr id="40963" name="Picture 8" descr="furcation raqdiogap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52800" y="4127500"/>
            <a:ext cx="2819400" cy="2044700"/>
          </a:xfrm>
          <a:noFill/>
        </p:spPr>
      </p:pic>
      <p:pic>
        <p:nvPicPr>
          <p:cNvPr id="40964" name="Picture 10" descr="no peri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4052888"/>
            <a:ext cx="2362200" cy="2135187"/>
          </a:xfrm>
          <a:noFill/>
        </p:spPr>
      </p:pic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914400" y="1905000"/>
            <a:ext cx="44958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 Black" pitchFamily="34" charset="0"/>
              </a:rPr>
              <a:t>3. Presence of large restoration, </a:t>
            </a:r>
          </a:p>
          <a:p>
            <a:r>
              <a:rPr lang="en-US" dirty="0">
                <a:latin typeface="Arial Black" pitchFamily="34" charset="0"/>
              </a:rPr>
              <a:t>deep caries, poor RCT etc.</a:t>
            </a:r>
          </a:p>
        </p:txBody>
      </p:sp>
      <p:sp>
        <p:nvSpPr>
          <p:cNvPr id="40966" name="Text Box 15"/>
          <p:cNvSpPr txBox="1">
            <a:spLocks noChangeArrowheads="1"/>
          </p:cNvSpPr>
          <p:nvPr/>
        </p:nvSpPr>
        <p:spPr bwMode="auto">
          <a:xfrm>
            <a:off x="844550" y="3124200"/>
            <a:ext cx="215713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4. Radiographs </a:t>
            </a:r>
          </a:p>
        </p:txBody>
      </p:sp>
      <p:pic>
        <p:nvPicPr>
          <p:cNvPr id="40967" name="Picture 16" descr="poor rc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400800" y="4200525"/>
            <a:ext cx="2438400" cy="1971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chemeClr val="accent2"/>
                </a:solidFill>
              </a:rPr>
              <a:t>DIAGNOSIS OF PRIMARY ENDODONTIC LESION</a:t>
            </a:r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812800" y="3743325"/>
            <a:ext cx="74254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6. Tracing of sinus tract – traced to the origin of </a:t>
            </a:r>
            <a:r>
              <a:rPr lang="en-US" dirty="0" err="1">
                <a:latin typeface="Arial Black" pitchFamily="34" charset="0"/>
              </a:rPr>
              <a:t>Pathosis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41988" name="Picture 13" descr="sinus trct xr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6450" y="4276725"/>
            <a:ext cx="239395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14" descr="sinus trct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49450" y="4276725"/>
            <a:ext cx="2165350" cy="2049463"/>
          </a:xfrm>
          <a:noFill/>
        </p:spPr>
      </p:pic>
      <p:sp>
        <p:nvSpPr>
          <p:cNvPr id="41990" name="Text Box 16"/>
          <p:cNvSpPr txBox="1">
            <a:spLocks noChangeArrowheads="1"/>
          </p:cNvSpPr>
          <p:nvPr/>
        </p:nvSpPr>
        <p:spPr bwMode="auto">
          <a:xfrm>
            <a:off x="838200" y="2005013"/>
            <a:ext cx="3676650" cy="915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 Black" pitchFamily="34" charset="0"/>
              </a:rPr>
              <a:t>5. No periodontal disease in</a:t>
            </a:r>
          </a:p>
          <a:p>
            <a:r>
              <a:rPr lang="en-US" dirty="0">
                <a:latin typeface="Arial Black" pitchFamily="34" charset="0"/>
              </a:rPr>
              <a:t> other areas of mouth.</a:t>
            </a:r>
          </a:p>
          <a:p>
            <a:r>
              <a:rPr lang="en-US" dirty="0">
                <a:latin typeface="Arial Black" pitchFamily="34" charset="0"/>
              </a:rPr>
              <a:t>Minimal to no calculus</a:t>
            </a:r>
          </a:p>
        </p:txBody>
      </p:sp>
      <p:pic>
        <p:nvPicPr>
          <p:cNvPr id="41991" name="Picture 17" descr="no teret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44638"/>
            <a:ext cx="2590800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chemeClr val="accent2"/>
                </a:solidFill>
              </a:rPr>
              <a:t>DIAGNOSIS OF PRIMARY ENDODONTIC LESION</a:t>
            </a:r>
          </a:p>
        </p:txBody>
      </p:sp>
      <p:sp>
        <p:nvSpPr>
          <p:cNvPr id="11269" name="Text Box 11"/>
          <p:cNvSpPr txBox="1">
            <a:spLocks noChangeArrowheads="1"/>
          </p:cNvSpPr>
          <p:nvPr/>
        </p:nvSpPr>
        <p:spPr bwMode="auto">
          <a:xfrm>
            <a:off x="876300" y="1600200"/>
            <a:ext cx="5581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Arial Black" pitchFamily="34" charset="0"/>
              </a:rPr>
              <a:t>7. Diagnostic probing – most useful adjunct</a:t>
            </a:r>
          </a:p>
        </p:txBody>
      </p:sp>
      <p:sp>
        <p:nvSpPr>
          <p:cNvPr id="11270" name="Text Box 12"/>
          <p:cNvSpPr txBox="1">
            <a:spLocks noChangeArrowheads="1"/>
          </p:cNvSpPr>
          <p:nvPr/>
        </p:nvSpPr>
        <p:spPr bwMode="auto">
          <a:xfrm>
            <a:off x="838200" y="6400800"/>
            <a:ext cx="3194050" cy="366713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FF0000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wide – generalised deep</a:t>
            </a:r>
          </a:p>
        </p:txBody>
      </p:sp>
      <p:sp>
        <p:nvSpPr>
          <p:cNvPr id="11271" name="Text Box 13"/>
          <p:cNvSpPr txBox="1">
            <a:spLocks noChangeArrowheads="1"/>
          </p:cNvSpPr>
          <p:nvPr/>
        </p:nvSpPr>
        <p:spPr bwMode="auto">
          <a:xfrm>
            <a:off x="5327650" y="6415088"/>
            <a:ext cx="2838450" cy="366712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FF0000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narrow - rapid plunge</a:t>
            </a:r>
          </a:p>
        </p:txBody>
      </p:sp>
      <p:sp>
        <p:nvSpPr>
          <p:cNvPr id="11272" name="Text Box 18"/>
          <p:cNvSpPr txBox="1">
            <a:spLocks noChangeArrowheads="1"/>
          </p:cNvSpPr>
          <p:nvPr/>
        </p:nvSpPr>
        <p:spPr bwMode="auto">
          <a:xfrm>
            <a:off x="1835150" y="2452688"/>
            <a:ext cx="9842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Arial Black" pitchFamily="34" charset="0"/>
              </a:rPr>
              <a:t>Perio</a:t>
            </a:r>
            <a:r>
              <a:rPr lang="en-US" dirty="0">
                <a:latin typeface="Arial Black" pitchFamily="34" charset="0"/>
              </a:rPr>
              <a:t>  </a:t>
            </a:r>
          </a:p>
        </p:txBody>
      </p:sp>
      <p:sp>
        <p:nvSpPr>
          <p:cNvPr id="11273" name="Text Box 19"/>
          <p:cNvSpPr txBox="1">
            <a:spLocks noChangeArrowheads="1"/>
          </p:cNvSpPr>
          <p:nvPr/>
        </p:nvSpPr>
        <p:spPr bwMode="auto">
          <a:xfrm>
            <a:off x="6661150" y="2514600"/>
            <a:ext cx="882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Endo </a:t>
            </a:r>
          </a:p>
        </p:txBody>
      </p:sp>
      <p:sp>
        <p:nvSpPr>
          <p:cNvPr id="11274" name="Text Box 20"/>
          <p:cNvSpPr txBox="1">
            <a:spLocks noChangeArrowheads="1"/>
          </p:cNvSpPr>
          <p:nvPr/>
        </p:nvSpPr>
        <p:spPr bwMode="auto">
          <a:xfrm>
            <a:off x="3486150" y="2025650"/>
            <a:ext cx="2152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Probing defects</a:t>
            </a:r>
          </a:p>
        </p:txBody>
      </p:sp>
    </p:spTree>
    <p:controls>
      <p:control spid="4098" name="ShockwaveFlash1" r:id="rId2" imgW="3638095" imgH="3200000"/>
      <p:control spid="4099" name="ShockwaveFlash2" r:id="rId3" imgW="3580952" imgH="3142857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184525" y="1489075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>
          <a:xfrm>
            <a:off x="1804988" y="228600"/>
            <a:ext cx="4519612" cy="457200"/>
          </a:xfrm>
          <a:solidFill>
            <a:srgbClr val="FFFF00"/>
          </a:solidFill>
        </p:spPr>
        <p:txBody>
          <a:bodyPr/>
          <a:lstStyle/>
          <a:p>
            <a:r>
              <a:rPr lang="en-US" sz="2000"/>
              <a:t>PRIMARY ENDODONTIC LESION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828800" y="914400"/>
            <a:ext cx="7162800" cy="5715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600" dirty="0">
                <a:latin typeface="Times New Roman" pitchFamily="18" charset="0"/>
              </a:rPr>
              <a:t> Caries  / trauma / restorative procedure</a:t>
            </a:r>
          </a:p>
          <a:p>
            <a:pPr>
              <a:buFont typeface="Wingdings" pitchFamily="2" charset="2"/>
              <a:buNone/>
            </a:pPr>
            <a:endParaRPr lang="en-US" sz="1600" dirty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dirty="0">
                <a:latin typeface="Times New Roman" pitchFamily="18" charset="0"/>
              </a:rPr>
              <a:t>Pulp                        Inflammation</a:t>
            </a:r>
          </a:p>
          <a:p>
            <a:pPr>
              <a:buFont typeface="Wingdings" pitchFamily="2" charset="2"/>
              <a:buNone/>
            </a:pPr>
            <a:r>
              <a:rPr lang="en-US" sz="1600" dirty="0">
                <a:latin typeface="Times New Roman" pitchFamily="18" charset="0"/>
              </a:rPr>
              <a:t>                                       </a:t>
            </a:r>
          </a:p>
          <a:p>
            <a:pPr>
              <a:buFont typeface="Wingdings" pitchFamily="2" charset="2"/>
              <a:buNone/>
            </a:pPr>
            <a:endParaRPr lang="en-US" sz="1600" dirty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dirty="0">
                <a:latin typeface="Times New Roman" pitchFamily="18" charset="0"/>
              </a:rPr>
              <a:t>                                Apical / lateral / </a:t>
            </a:r>
            <a:r>
              <a:rPr lang="en-US" sz="1600" dirty="0" err="1">
                <a:latin typeface="Times New Roman" pitchFamily="18" charset="0"/>
              </a:rPr>
              <a:t>Furcation</a:t>
            </a:r>
            <a:r>
              <a:rPr lang="en-US" sz="1600" dirty="0">
                <a:latin typeface="Times New Roman" pitchFamily="18" charset="0"/>
              </a:rPr>
              <a:t> / Attachment apparatus</a:t>
            </a:r>
          </a:p>
          <a:p>
            <a:pPr>
              <a:buFont typeface="Wingdings" pitchFamily="2" charset="2"/>
              <a:buNone/>
            </a:pPr>
            <a:endParaRPr lang="en-US" sz="1600" dirty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dirty="0">
                <a:latin typeface="Times New Roman" pitchFamily="18" charset="0"/>
              </a:rPr>
              <a:t>            Pain , swelling , tenderness , marginal </a:t>
            </a:r>
            <a:r>
              <a:rPr lang="en-US" sz="1600" dirty="0" err="1">
                <a:latin typeface="Times New Roman" pitchFamily="18" charset="0"/>
              </a:rPr>
              <a:t>gingiva</a:t>
            </a:r>
            <a:r>
              <a:rPr lang="en-US" sz="1600" dirty="0">
                <a:latin typeface="Times New Roman" pitchFamily="18" charset="0"/>
              </a:rPr>
              <a:t> swelling</a:t>
            </a:r>
          </a:p>
          <a:p>
            <a:pPr>
              <a:buFont typeface="Wingdings" pitchFamily="2" charset="2"/>
              <a:buNone/>
            </a:pPr>
            <a:r>
              <a:rPr lang="en-US" sz="1600" dirty="0">
                <a:latin typeface="Times New Roman" pitchFamily="18" charset="0"/>
              </a:rPr>
              <a:t>             </a:t>
            </a:r>
            <a:r>
              <a:rPr lang="en-US" sz="1600" dirty="0" err="1">
                <a:latin typeface="Times New Roman" pitchFamily="18" charset="0"/>
              </a:rPr>
              <a:t>Suppurative</a:t>
            </a:r>
            <a:r>
              <a:rPr lang="en-US" sz="1600" dirty="0">
                <a:latin typeface="Times New Roman" pitchFamily="18" charset="0"/>
              </a:rPr>
              <a:t> process – Sinus tract</a:t>
            </a:r>
          </a:p>
          <a:p>
            <a:pPr>
              <a:buFont typeface="Wingdings" pitchFamily="2" charset="2"/>
              <a:buNone/>
            </a:pPr>
            <a:r>
              <a:rPr lang="en-US" sz="1600" dirty="0">
                <a:latin typeface="Times New Roman" pitchFamily="18" charset="0"/>
              </a:rPr>
              <a:t>                  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en-US" sz="1600" dirty="0">
                <a:latin typeface="Times New Roman" pitchFamily="18" charset="0"/>
              </a:rPr>
              <a:t>                                                    </a:t>
            </a:r>
            <a:r>
              <a:rPr lang="en-US" sz="1600" dirty="0" err="1">
                <a:latin typeface="Times New Roman" pitchFamily="18" charset="0"/>
              </a:rPr>
              <a:t>Pdl</a:t>
            </a:r>
            <a:r>
              <a:rPr lang="en-US" sz="1600" dirty="0">
                <a:latin typeface="Times New Roman" pitchFamily="18" charset="0"/>
              </a:rPr>
              <a:t> / Patent channels               </a:t>
            </a:r>
            <a:r>
              <a:rPr lang="en-US" sz="1600" dirty="0" err="1">
                <a:latin typeface="Times New Roman" pitchFamily="18" charset="0"/>
              </a:rPr>
              <a:t>Ging</a:t>
            </a:r>
            <a:r>
              <a:rPr lang="en-US" sz="1600" dirty="0">
                <a:latin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</a:rPr>
              <a:t>Sulcus</a:t>
            </a:r>
            <a:endParaRPr lang="en-US" sz="1600" dirty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dirty="0">
                <a:latin typeface="Times New Roman" pitchFamily="18" charset="0"/>
              </a:rPr>
              <a:t>                                                                                                 ( GP / Probe to apex)</a:t>
            </a:r>
          </a:p>
          <a:p>
            <a:pPr>
              <a:buFont typeface="Wingdings" pitchFamily="2" charset="2"/>
              <a:buNone/>
            </a:pPr>
            <a:r>
              <a:rPr lang="en-US" sz="1600" dirty="0">
                <a:latin typeface="Times New Roman" pitchFamily="18" charset="0"/>
              </a:rPr>
              <a:t>                   </a:t>
            </a:r>
            <a:r>
              <a:rPr lang="en-US" sz="1600" dirty="0" err="1">
                <a:latin typeface="Times New Roman" pitchFamily="18" charset="0"/>
              </a:rPr>
              <a:t>Multirooted</a:t>
            </a:r>
            <a:r>
              <a:rPr lang="en-US" sz="1600" dirty="0">
                <a:latin typeface="Times New Roman" pitchFamily="18" charset="0"/>
              </a:rPr>
              <a:t> Teeth</a:t>
            </a:r>
          </a:p>
          <a:p>
            <a:pPr>
              <a:buFont typeface="Wingdings" pitchFamily="2" charset="2"/>
              <a:buNone/>
            </a:pPr>
            <a:r>
              <a:rPr lang="en-US" sz="1600" dirty="0">
                <a:latin typeface="Times New Roman" pitchFamily="18" charset="0"/>
              </a:rPr>
              <a:t>   </a:t>
            </a:r>
          </a:p>
          <a:p>
            <a:pPr>
              <a:buFont typeface="Wingdings" pitchFamily="2" charset="2"/>
              <a:buNone/>
            </a:pPr>
            <a:r>
              <a:rPr lang="en-US" sz="1600" dirty="0">
                <a:latin typeface="Times New Roman" pitchFamily="18" charset="0"/>
              </a:rPr>
              <a:t>                  Gr. III thru &amp; Thru </a:t>
            </a:r>
            <a:r>
              <a:rPr lang="en-US" sz="1600" dirty="0" err="1">
                <a:latin typeface="Times New Roman" pitchFamily="18" charset="0"/>
              </a:rPr>
              <a:t>Furcation</a:t>
            </a:r>
            <a:r>
              <a:rPr lang="en-US" sz="1600" dirty="0">
                <a:latin typeface="Times New Roman" pitchFamily="18" charset="0"/>
              </a:rPr>
              <a:t> defect</a:t>
            </a:r>
          </a:p>
          <a:p>
            <a:pPr>
              <a:buFont typeface="Wingdings" pitchFamily="2" charset="2"/>
              <a:buNone/>
            </a:pP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Times New Roman" pitchFamily="18" charset="0"/>
              </a:rPr>
              <a:t>Diagnosis :      Necrotic / Vitality test</a:t>
            </a:r>
          </a:p>
          <a:p>
            <a:pPr>
              <a:buFont typeface="Wingdings" pitchFamily="2" charset="2"/>
              <a:buNone/>
            </a:pPr>
            <a:r>
              <a:rPr lang="en-US" sz="1600" dirty="0">
                <a:latin typeface="Times New Roman" pitchFamily="18" charset="0"/>
              </a:rPr>
              <a:t>Treatment :      RCT</a:t>
            </a:r>
          </a:p>
          <a:p>
            <a:pPr>
              <a:buFont typeface="Wingdings" pitchFamily="2" charset="2"/>
              <a:buNone/>
            </a:pPr>
            <a:r>
              <a:rPr lang="en-US" sz="1600" dirty="0">
                <a:latin typeface="Times New Roman" pitchFamily="18" charset="0"/>
              </a:rPr>
              <a:t>                            </a:t>
            </a: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H="1">
            <a:off x="2209800" y="1295400"/>
            <a:ext cx="685800" cy="228600"/>
          </a:xfrm>
          <a:prstGeom prst="line">
            <a:avLst/>
          </a:prstGeom>
          <a:noFill/>
          <a:ln w="19050" cap="sq">
            <a:solidFill>
              <a:srgbClr val="00FF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2438400" y="1676400"/>
            <a:ext cx="990600" cy="0"/>
          </a:xfrm>
          <a:prstGeom prst="line">
            <a:avLst/>
          </a:prstGeom>
          <a:noFill/>
          <a:ln w="19050" cap="sq">
            <a:solidFill>
              <a:srgbClr val="00FF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4114800" y="1828800"/>
            <a:ext cx="0" cy="609600"/>
          </a:xfrm>
          <a:prstGeom prst="line">
            <a:avLst/>
          </a:prstGeom>
          <a:noFill/>
          <a:ln w="19050" cap="sq">
            <a:solidFill>
              <a:srgbClr val="00FF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4114800" y="2667000"/>
            <a:ext cx="0" cy="304800"/>
          </a:xfrm>
          <a:prstGeom prst="line">
            <a:avLst/>
          </a:prstGeom>
          <a:noFill/>
          <a:ln w="19050" cap="sq">
            <a:solidFill>
              <a:srgbClr val="00FF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5029200" y="3581400"/>
            <a:ext cx="0" cy="304800"/>
          </a:xfrm>
          <a:prstGeom prst="line">
            <a:avLst/>
          </a:prstGeom>
          <a:noFill/>
          <a:ln w="19050" cap="sq">
            <a:solidFill>
              <a:srgbClr val="00FF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6477000" y="4038600"/>
            <a:ext cx="533400" cy="0"/>
          </a:xfrm>
          <a:prstGeom prst="line">
            <a:avLst/>
          </a:prstGeom>
          <a:noFill/>
          <a:ln w="19050" cap="sq">
            <a:solidFill>
              <a:srgbClr val="00FF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 flipH="1">
            <a:off x="3810000" y="3581400"/>
            <a:ext cx="914400" cy="914400"/>
          </a:xfrm>
          <a:prstGeom prst="line">
            <a:avLst/>
          </a:prstGeom>
          <a:noFill/>
          <a:ln w="19050" cap="sq">
            <a:solidFill>
              <a:srgbClr val="00FF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3810000" y="4800600"/>
            <a:ext cx="0" cy="304800"/>
          </a:xfrm>
          <a:prstGeom prst="line">
            <a:avLst/>
          </a:prstGeom>
          <a:noFill/>
          <a:ln w="19050" cap="sq">
            <a:solidFill>
              <a:srgbClr val="00FF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3807" name="Picture 15" descr="DSC02669"/>
          <p:cNvPicPr>
            <a:picLocks noChangeAspect="1" noChangeArrowheads="1"/>
          </p:cNvPicPr>
          <p:nvPr/>
        </p:nvPicPr>
        <p:blipFill>
          <a:blip r:embed="rId2">
            <a:lum bright="-12000" contrast="24000"/>
          </a:blip>
          <a:srcRect l="9688" t="8749" r="7813" b="6250"/>
          <a:stretch>
            <a:fillRect/>
          </a:stretch>
        </p:blipFill>
        <p:spPr bwMode="auto">
          <a:xfrm>
            <a:off x="6248400" y="4548188"/>
            <a:ext cx="2743200" cy="2119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solidFill>
                  <a:schemeClr val="accent2"/>
                </a:solidFill>
              </a:rPr>
              <a:t>MANAGEMENT OF PRIMARY ENDODONTIC LESIONS </a:t>
            </a:r>
          </a:p>
        </p:txBody>
      </p:sp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2432050" y="1676400"/>
            <a:ext cx="41973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Conventional root canal therapy</a:t>
            </a:r>
          </a:p>
        </p:txBody>
      </p:sp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800100" y="2438400"/>
            <a:ext cx="6051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Resist temptation to do invasive </a:t>
            </a:r>
            <a:r>
              <a:rPr lang="en-US" dirty="0" err="1">
                <a:latin typeface="Arial Black" pitchFamily="34" charset="0"/>
              </a:rPr>
              <a:t>perio</a:t>
            </a:r>
            <a:r>
              <a:rPr lang="en-US" dirty="0">
                <a:latin typeface="Arial Black" pitchFamily="34" charset="0"/>
              </a:rPr>
              <a:t> therapy </a:t>
            </a:r>
          </a:p>
        </p:txBody>
      </p:sp>
      <p:sp>
        <p:nvSpPr>
          <p:cNvPr id="53253" name="Text Box 7"/>
          <p:cNvSpPr txBox="1">
            <a:spLocks noChangeArrowheads="1"/>
          </p:cNvSpPr>
          <p:nvPr/>
        </p:nvSpPr>
        <p:spPr bwMode="auto">
          <a:xfrm>
            <a:off x="4362450" y="2800350"/>
            <a:ext cx="4064767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dirty="0">
                <a:latin typeface="Arial Black" pitchFamily="34" charset="0"/>
              </a:rPr>
              <a:t>↓</a:t>
            </a:r>
            <a:r>
              <a:rPr lang="en-US" dirty="0">
                <a:latin typeface="Arial Black" pitchFamily="34" charset="0"/>
              </a:rPr>
              <a:t> </a:t>
            </a:r>
          </a:p>
          <a:p>
            <a:pPr algn="ctr"/>
            <a:r>
              <a:rPr lang="en-US" dirty="0">
                <a:latin typeface="Arial Black" pitchFamily="34" charset="0"/>
              </a:rPr>
              <a:t>Further damage to attachment</a:t>
            </a:r>
          </a:p>
        </p:txBody>
      </p:sp>
      <p:sp>
        <p:nvSpPr>
          <p:cNvPr id="53254" name="Text Box 8"/>
          <p:cNvSpPr txBox="1">
            <a:spLocks noChangeArrowheads="1"/>
          </p:cNvSpPr>
          <p:nvPr/>
        </p:nvSpPr>
        <p:spPr bwMode="auto">
          <a:xfrm>
            <a:off x="5257800" y="3530600"/>
            <a:ext cx="2254250" cy="763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dirty="0">
                <a:latin typeface="Arial Black" pitchFamily="34" charset="0"/>
              </a:rPr>
              <a:t>↓</a:t>
            </a:r>
          </a:p>
          <a:p>
            <a:pPr algn="ctr"/>
            <a:r>
              <a:rPr lang="en-US" dirty="0">
                <a:latin typeface="Arial Black" pitchFamily="34" charset="0"/>
              </a:rPr>
              <a:t> Delay in healing</a:t>
            </a:r>
          </a:p>
        </p:txBody>
      </p:sp>
      <p:sp>
        <p:nvSpPr>
          <p:cNvPr id="53255" name="Text Box 9"/>
          <p:cNvSpPr txBox="1">
            <a:spLocks noChangeArrowheads="1"/>
          </p:cNvSpPr>
          <p:nvPr/>
        </p:nvSpPr>
        <p:spPr bwMode="auto">
          <a:xfrm>
            <a:off x="806450" y="4572000"/>
            <a:ext cx="285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Healing - spectacular</a:t>
            </a:r>
          </a:p>
        </p:txBody>
      </p:sp>
      <p:sp>
        <p:nvSpPr>
          <p:cNvPr id="53256" name="Text Box 10"/>
          <p:cNvSpPr txBox="1">
            <a:spLocks noChangeArrowheads="1"/>
          </p:cNvSpPr>
          <p:nvPr/>
        </p:nvSpPr>
        <p:spPr bwMode="auto">
          <a:xfrm>
            <a:off x="819150" y="5181600"/>
            <a:ext cx="8096250" cy="91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 Black" pitchFamily="34" charset="0"/>
              </a:rPr>
              <a:t>Prognosis – good and highly predictable</a:t>
            </a:r>
          </a:p>
          <a:p>
            <a:r>
              <a:rPr lang="en-US" dirty="0">
                <a:latin typeface="Arial Black" pitchFamily="34" charset="0"/>
              </a:rPr>
              <a:t>		Loss of attachment is reversible </a:t>
            </a:r>
          </a:p>
          <a:p>
            <a:r>
              <a:rPr lang="en-US" dirty="0">
                <a:latin typeface="Arial Black" pitchFamily="34" charset="0"/>
              </a:rPr>
              <a:t>		No permanent damage to </a:t>
            </a:r>
            <a:r>
              <a:rPr lang="en-US" dirty="0" err="1">
                <a:latin typeface="Arial Black" pitchFamily="34" charset="0"/>
              </a:rPr>
              <a:t>cementum</a:t>
            </a:r>
            <a:r>
              <a:rPr lang="en-US" dirty="0">
                <a:latin typeface="Arial Black" pitchFamily="34" charset="0"/>
              </a:rPr>
              <a:t> &amp; fibers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2838450" y="990600"/>
            <a:ext cx="34861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Reasons for failure to heal</a:t>
            </a:r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762000" y="2390775"/>
            <a:ext cx="5561202" cy="203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dirty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en-US" dirty="0">
                <a:latin typeface="Arial Black" pitchFamily="34" charset="0"/>
              </a:rPr>
              <a:t>Wrong diagnosis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endParaRPr lang="en-US" dirty="0">
              <a:latin typeface="Arial Black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dirty="0">
                <a:latin typeface="Arial Black" pitchFamily="34" charset="0"/>
              </a:rPr>
              <a:t> Could be combined lesion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endParaRPr lang="en-US" dirty="0">
              <a:latin typeface="Arial Black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dirty="0">
                <a:latin typeface="Arial Black" pitchFamily="34" charset="0"/>
              </a:rPr>
              <a:t> Vertical fracture – common in RCT teeth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endParaRPr lang="en-US" dirty="0">
              <a:latin typeface="Arial Black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dirty="0">
                <a:latin typeface="Arial Black" pitchFamily="34" charset="0"/>
              </a:rPr>
              <a:t> Failed RCT</a:t>
            </a:r>
          </a:p>
        </p:txBody>
      </p:sp>
      <p:sp>
        <p:nvSpPr>
          <p:cNvPr id="55301" name="Text Box 7"/>
          <p:cNvSpPr txBox="1">
            <a:spLocks noChangeArrowheads="1"/>
          </p:cNvSpPr>
          <p:nvPr/>
        </p:nvSpPr>
        <p:spPr bwMode="auto">
          <a:xfrm>
            <a:off x="768350" y="4997450"/>
            <a:ext cx="7308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Arial Black" pitchFamily="34" charset="0"/>
              </a:rPr>
              <a:t>Do not hesitate to re-evaluate &amp; do necessary correction</a:t>
            </a:r>
          </a:p>
        </p:txBody>
      </p:sp>
      <p:sp>
        <p:nvSpPr>
          <p:cNvPr id="55302" name="Text Box 8"/>
          <p:cNvSpPr txBox="1">
            <a:spLocks noChangeArrowheads="1"/>
          </p:cNvSpPr>
          <p:nvPr/>
        </p:nvSpPr>
        <p:spPr bwMode="auto">
          <a:xfrm>
            <a:off x="777875" y="6140450"/>
            <a:ext cx="7588250" cy="366713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FF0000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Failures may occur not just because of us, but inspite of 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chemeClr val="accent2"/>
                </a:solidFill>
              </a:rPr>
              <a:t>DIAGNOSIS – PRIMARY ENDO – SECONDARY PERIO LESIONS</a:t>
            </a:r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457200" y="1371600"/>
            <a:ext cx="8610600" cy="2800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/>
              <a:t>Long standing </a:t>
            </a:r>
            <a:r>
              <a:rPr lang="en-US" sz="2200" b="1" dirty="0" err="1"/>
              <a:t>pulpal</a:t>
            </a:r>
            <a:r>
              <a:rPr lang="en-US" sz="2200" b="1" dirty="0"/>
              <a:t> </a:t>
            </a:r>
            <a:r>
              <a:rPr lang="en-US" sz="2200" b="1" dirty="0" err="1"/>
              <a:t>pathosis</a:t>
            </a:r>
            <a:endParaRPr lang="en-US" sz="2200" b="1" dirty="0"/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endParaRPr lang="en-US" sz="2200" b="1" dirty="0"/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200" b="1" dirty="0"/>
              <a:t> Presence of large restoration, pulp cap, deep caries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endParaRPr lang="en-US" sz="2200" b="1" dirty="0"/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200" b="1" dirty="0"/>
              <a:t> Super imposition of plaque &amp; calculus.				 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200" b="1" dirty="0"/>
              <a:t> -</a:t>
            </a:r>
            <a:r>
              <a:rPr lang="en-US" sz="2200" b="1" dirty="0" err="1"/>
              <a:t>ve</a:t>
            </a:r>
            <a:r>
              <a:rPr lang="en-US" sz="2200" b="1" dirty="0"/>
              <a:t> vitality testing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endParaRPr lang="en-US" sz="2200" b="1" dirty="0"/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200" b="1" dirty="0"/>
              <a:t> Radiographic evidence of angular defect at the </a:t>
            </a:r>
            <a:r>
              <a:rPr lang="en-US" sz="2200" b="1" dirty="0">
                <a:solidFill>
                  <a:srgbClr val="FFFFFF"/>
                </a:solidFill>
              </a:rPr>
              <a:t>site of involvement</a:t>
            </a:r>
          </a:p>
        </p:txBody>
      </p:sp>
      <p:pic>
        <p:nvPicPr>
          <p:cNvPr id="47108" name="Picture 6" descr="sec perio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4805363"/>
            <a:ext cx="2192338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7" descr="sec per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743450"/>
            <a:ext cx="24384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2588" y="457200"/>
            <a:ext cx="7491412" cy="533400"/>
          </a:xfrm>
          <a:solidFill>
            <a:srgbClr val="FFFF00"/>
          </a:solidFill>
        </p:spPr>
        <p:txBody>
          <a:bodyPr/>
          <a:lstStyle/>
          <a:p>
            <a:r>
              <a:rPr lang="en-US" sz="2000"/>
              <a:t>PRIMARY ENDODONTIC WITH SECONDARY PERIODONTAL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7315200" cy="5486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 b="1" dirty="0">
                <a:latin typeface="Times New Roman" pitchFamily="18" charset="0"/>
              </a:rPr>
              <a:t>Unchecked </a:t>
            </a:r>
            <a:r>
              <a:rPr lang="en-US" sz="1800" b="1" dirty="0" err="1">
                <a:latin typeface="Times New Roman" pitchFamily="18" charset="0"/>
              </a:rPr>
              <a:t>endo</a:t>
            </a:r>
            <a:r>
              <a:rPr lang="en-US" sz="1800" b="1" dirty="0">
                <a:latin typeface="Times New Roman" pitchFamily="18" charset="0"/>
              </a:rPr>
              <a:t> lesion</a:t>
            </a:r>
          </a:p>
          <a:p>
            <a:pPr>
              <a:buFont typeface="Wingdings" pitchFamily="2" charset="2"/>
              <a:buNone/>
            </a:pPr>
            <a:r>
              <a:rPr lang="en-US" sz="1600" dirty="0">
                <a:latin typeface="Times New Roman" pitchFamily="18" charset="0"/>
              </a:rPr>
              <a:t>                            </a:t>
            </a:r>
          </a:p>
          <a:p>
            <a:pPr>
              <a:buFont typeface="Wingdings" pitchFamily="2" charset="2"/>
              <a:buNone/>
            </a:pPr>
            <a:r>
              <a:rPr lang="en-US" sz="1800" b="1" dirty="0">
                <a:latin typeface="Times New Roman" pitchFamily="18" charset="0"/>
              </a:rPr>
              <a:t>                           </a:t>
            </a:r>
            <a:r>
              <a:rPr lang="en-US" sz="1800" b="1" dirty="0" err="1">
                <a:latin typeface="Times New Roman" pitchFamily="18" charset="0"/>
              </a:rPr>
              <a:t>Periapical</a:t>
            </a:r>
            <a:r>
              <a:rPr lang="en-US" sz="1800" b="1" dirty="0">
                <a:latin typeface="Times New Roman" pitchFamily="18" charset="0"/>
              </a:rPr>
              <a:t> alveolar bone destruction</a:t>
            </a:r>
          </a:p>
          <a:p>
            <a:pPr>
              <a:buFont typeface="Wingdings" pitchFamily="2" charset="2"/>
              <a:buNone/>
            </a:pPr>
            <a:r>
              <a:rPr lang="en-US" sz="1800" b="1" dirty="0">
                <a:latin typeface="Times New Roman" pitchFamily="18" charset="0"/>
              </a:rPr>
              <a:t>       </a:t>
            </a:r>
          </a:p>
          <a:p>
            <a:pPr>
              <a:buFont typeface="Wingdings" pitchFamily="2" charset="2"/>
              <a:buNone/>
            </a:pPr>
            <a:r>
              <a:rPr lang="en-US" sz="1600" b="1" dirty="0">
                <a:latin typeface="Times New Roman" pitchFamily="18" charset="0"/>
              </a:rPr>
              <a:t>                                               </a:t>
            </a:r>
            <a:r>
              <a:rPr lang="en-US" sz="1600" b="1" dirty="0" err="1">
                <a:latin typeface="Times New Roman" pitchFamily="18" charset="0"/>
              </a:rPr>
              <a:t>Interradicular</a:t>
            </a:r>
            <a:r>
              <a:rPr lang="en-US" sz="1600" b="1" dirty="0">
                <a:latin typeface="Times New Roman" pitchFamily="18" charset="0"/>
              </a:rPr>
              <a:t> area                 Hard / soft tissue</a:t>
            </a:r>
          </a:p>
          <a:p>
            <a:pPr>
              <a:buFont typeface="Wingdings" pitchFamily="2" charset="2"/>
              <a:buNone/>
            </a:pPr>
            <a:endParaRPr lang="en-US" sz="1600" dirty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1800" b="1" dirty="0">
                <a:latin typeface="Times New Roman" pitchFamily="18" charset="0"/>
              </a:rPr>
              <a:t>Drainage</a:t>
            </a:r>
            <a:r>
              <a:rPr lang="en-US" sz="1600" dirty="0">
                <a:latin typeface="Times New Roman" pitchFamily="18" charset="0"/>
              </a:rPr>
              <a:t>                                  </a:t>
            </a:r>
            <a:r>
              <a:rPr lang="en-US" sz="1800" b="1" dirty="0">
                <a:latin typeface="Times New Roman" pitchFamily="18" charset="0"/>
              </a:rPr>
              <a:t>Plaque</a:t>
            </a:r>
            <a:r>
              <a:rPr lang="en-US" sz="1600" dirty="0">
                <a:latin typeface="Times New Roman" pitchFamily="18" charset="0"/>
              </a:rPr>
              <a:t> / Calculus</a:t>
            </a:r>
          </a:p>
          <a:p>
            <a:pPr>
              <a:buFont typeface="Wingdings" pitchFamily="2" charset="2"/>
              <a:buNone/>
            </a:pPr>
            <a:r>
              <a:rPr lang="en-US" sz="1600" dirty="0">
                <a:latin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sz="1600" dirty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1800" b="1" dirty="0">
                <a:latin typeface="Times New Roman" pitchFamily="18" charset="0"/>
              </a:rPr>
              <a:t>                                                  Apical attachment migration ( </a:t>
            </a:r>
            <a:r>
              <a:rPr lang="en-US" sz="1800" b="1" dirty="0" err="1">
                <a:latin typeface="Times New Roman" pitchFamily="18" charset="0"/>
              </a:rPr>
              <a:t>perio</a:t>
            </a:r>
            <a:r>
              <a:rPr lang="en-US" sz="1800" b="1" dirty="0">
                <a:latin typeface="Times New Roman" pitchFamily="18" charset="0"/>
              </a:rPr>
              <a:t> disease)</a:t>
            </a:r>
          </a:p>
          <a:p>
            <a:pPr>
              <a:buFont typeface="Wingdings" pitchFamily="2" charset="2"/>
              <a:buNone/>
            </a:pPr>
            <a:endParaRPr lang="en-US" sz="1600" dirty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1800" b="1" dirty="0">
                <a:solidFill>
                  <a:schemeClr val="accent2"/>
                </a:solidFill>
                <a:latin typeface="Times New Roman" pitchFamily="18" charset="0"/>
              </a:rPr>
              <a:t>Diagnosis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</a:rPr>
              <a:t>Necrosis / Calculus accumulation</a:t>
            </a:r>
          </a:p>
          <a:p>
            <a:pPr>
              <a:buFont typeface="Wingdings" pitchFamily="2" charset="2"/>
              <a:buNone/>
            </a:pPr>
            <a:r>
              <a:rPr lang="en-US" sz="1800" b="1" dirty="0">
                <a:solidFill>
                  <a:schemeClr val="accent2"/>
                </a:solidFill>
                <a:latin typeface="Times New Roman" pitchFamily="18" charset="0"/>
              </a:rPr>
              <a:t>Treatme</a:t>
            </a:r>
            <a:r>
              <a:rPr lang="en-US" sz="1800" dirty="0">
                <a:solidFill>
                  <a:schemeClr val="accent2"/>
                </a:solidFill>
                <a:latin typeface="Times New Roman" pitchFamily="18" charset="0"/>
              </a:rPr>
              <a:t>nt</a:t>
            </a:r>
            <a:r>
              <a:rPr lang="en-US" sz="1800" dirty="0">
                <a:latin typeface="Times New Roman" pitchFamily="18" charset="0"/>
              </a:rPr>
              <a:t> : Both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3276600" y="1524000"/>
            <a:ext cx="381000" cy="152400"/>
          </a:xfrm>
          <a:prstGeom prst="line">
            <a:avLst/>
          </a:prstGeom>
          <a:noFill/>
          <a:ln w="19050" cap="sq">
            <a:solidFill>
              <a:srgbClr val="00FF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2667000" y="3124200"/>
            <a:ext cx="1447800" cy="0"/>
          </a:xfrm>
          <a:prstGeom prst="line">
            <a:avLst/>
          </a:prstGeom>
          <a:noFill/>
          <a:ln w="19050" cap="sq">
            <a:solidFill>
              <a:srgbClr val="00FF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4343400" y="2057400"/>
            <a:ext cx="609600" cy="304800"/>
          </a:xfrm>
          <a:prstGeom prst="line">
            <a:avLst/>
          </a:prstGeom>
          <a:noFill/>
          <a:ln w="19050" cap="sq">
            <a:solidFill>
              <a:srgbClr val="00FF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5943600" y="2514600"/>
            <a:ext cx="609600" cy="0"/>
          </a:xfrm>
          <a:prstGeom prst="line">
            <a:avLst/>
          </a:prstGeom>
          <a:noFill/>
          <a:ln w="19050" cap="sq">
            <a:solidFill>
              <a:srgbClr val="00FF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4953000" y="3352800"/>
            <a:ext cx="0" cy="609600"/>
          </a:xfrm>
          <a:prstGeom prst="line">
            <a:avLst/>
          </a:prstGeom>
          <a:noFill/>
          <a:ln w="19050" cap="sq">
            <a:solidFill>
              <a:srgbClr val="00FF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4827" name="Picture 11" descr="DSC02670"/>
          <p:cNvPicPr>
            <a:picLocks noChangeAspect="1" noChangeArrowheads="1"/>
          </p:cNvPicPr>
          <p:nvPr/>
        </p:nvPicPr>
        <p:blipFill>
          <a:blip r:embed="rId2">
            <a:lum bright="-12000" contrast="36000"/>
          </a:blip>
          <a:srcRect l="20000" t="20000" r="15312" b="7500"/>
          <a:stretch>
            <a:fillRect/>
          </a:stretch>
        </p:blipFill>
        <p:spPr bwMode="auto">
          <a:xfrm>
            <a:off x="6019800" y="4319111"/>
            <a:ext cx="2895600" cy="2434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tooth-cross-section intro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76600" y="1981200"/>
            <a:ext cx="2522538" cy="4338638"/>
          </a:xfrm>
          <a:noFill/>
        </p:spPr>
      </p:pic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3221038" y="1452563"/>
            <a:ext cx="28225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itchFamily="34" charset="0"/>
              </a:rPr>
              <a:t>Vascular routes</a:t>
            </a: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3886200" y="6172200"/>
            <a:ext cx="209942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Apical foramen</a:t>
            </a:r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5105400" y="5410200"/>
            <a:ext cx="1974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Lateral canals</a:t>
            </a:r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5486400" y="3962400"/>
            <a:ext cx="2279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Arial Black" pitchFamily="34" charset="0"/>
              </a:rPr>
              <a:t>Furcation</a:t>
            </a:r>
            <a:r>
              <a:rPr lang="en-US" dirty="0">
                <a:latin typeface="Arial Black" pitchFamily="34" charset="0"/>
              </a:rPr>
              <a:t> canals</a:t>
            </a:r>
          </a:p>
        </p:txBody>
      </p:sp>
      <p:sp>
        <p:nvSpPr>
          <p:cNvPr id="22535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accent2"/>
                </a:solidFill>
              </a:rPr>
              <a:t>COMMUNICATION LINKS</a:t>
            </a:r>
          </a:p>
        </p:txBody>
      </p:sp>
      <p:sp>
        <p:nvSpPr>
          <p:cNvPr id="22536" name="Line 13"/>
          <p:cNvSpPr>
            <a:spLocks noChangeShapeType="1"/>
          </p:cNvSpPr>
          <p:nvPr/>
        </p:nvSpPr>
        <p:spPr bwMode="auto">
          <a:xfrm flipH="1">
            <a:off x="4572000" y="4191000"/>
            <a:ext cx="914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7938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solidFill>
                  <a:schemeClr val="accent2"/>
                </a:solidFill>
              </a:rPr>
              <a:t>DIAGNOSIS OF PRIMARY PERIODONTAL LESIONS</a:t>
            </a:r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762000" y="1676400"/>
            <a:ext cx="5484963" cy="36933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dirty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en-US" dirty="0" err="1">
                <a:latin typeface="Arial Black" pitchFamily="34" charset="0"/>
              </a:rPr>
              <a:t>Generalised</a:t>
            </a:r>
            <a:r>
              <a:rPr lang="en-US" dirty="0">
                <a:latin typeface="Arial Black" pitchFamily="34" charset="0"/>
              </a:rPr>
              <a:t> plaque &amp; calculus deposits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endParaRPr lang="en-US" dirty="0">
              <a:latin typeface="Arial Black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dirty="0">
                <a:latin typeface="Arial Black" pitchFamily="34" charset="0"/>
              </a:rPr>
              <a:t> Soft tissue inflammation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endParaRPr lang="en-US" dirty="0">
              <a:latin typeface="Arial Black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dirty="0">
                <a:latin typeface="Arial Black" pitchFamily="34" charset="0"/>
              </a:rPr>
              <a:t> Teeth vital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endParaRPr lang="en-US" dirty="0">
              <a:latin typeface="Arial Black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dirty="0">
                <a:latin typeface="Arial Black" pitchFamily="34" charset="0"/>
              </a:rPr>
              <a:t> Broad based </a:t>
            </a:r>
            <a:r>
              <a:rPr lang="en-US" dirty="0" err="1">
                <a:latin typeface="Arial Black" pitchFamily="34" charset="0"/>
              </a:rPr>
              <a:t>generalised</a:t>
            </a:r>
            <a:r>
              <a:rPr lang="en-US" dirty="0">
                <a:latin typeface="Arial Black" pitchFamily="34" charset="0"/>
              </a:rPr>
              <a:t> deep pockets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endParaRPr lang="en-US" dirty="0">
              <a:latin typeface="Arial Black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dirty="0">
                <a:latin typeface="Arial Black" pitchFamily="34" charset="0"/>
              </a:rPr>
              <a:t> X-ray – </a:t>
            </a:r>
            <a:r>
              <a:rPr lang="en-US" dirty="0" err="1">
                <a:latin typeface="Arial Black" pitchFamily="34" charset="0"/>
              </a:rPr>
              <a:t>generalised</a:t>
            </a:r>
            <a:r>
              <a:rPr lang="en-US" dirty="0">
                <a:latin typeface="Arial Black" pitchFamily="34" charset="0"/>
              </a:rPr>
              <a:t> osseous defects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endParaRPr lang="en-US" dirty="0">
              <a:latin typeface="Arial Black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dirty="0">
                <a:latin typeface="Arial Black" pitchFamily="34" charset="0"/>
              </a:rPr>
              <a:t> Varying degrees of mobility of teeth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endParaRPr lang="en-US" dirty="0">
              <a:latin typeface="Arial Black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dirty="0">
                <a:latin typeface="Arial Black" pitchFamily="34" charset="0"/>
              </a:rPr>
              <a:t> H/O severe pain generally absent </a:t>
            </a:r>
          </a:p>
        </p:txBody>
      </p:sp>
      <p:pic>
        <p:nvPicPr>
          <p:cNvPr id="48132" name="Picture 6" descr="genr perio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943600" y="4267200"/>
            <a:ext cx="2819400" cy="19939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2588" y="914400"/>
            <a:ext cx="7491412" cy="5943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600" dirty="0">
                <a:solidFill>
                  <a:schemeClr val="bg1"/>
                </a:solidFill>
                <a:latin typeface="Times New Roman" pitchFamily="18" charset="0"/>
              </a:rPr>
              <a:t>       </a:t>
            </a:r>
            <a:r>
              <a:rPr lang="en-US" sz="1600" dirty="0" err="1">
                <a:latin typeface="Times New Roman" pitchFamily="18" charset="0"/>
              </a:rPr>
              <a:t>Sulcus</a:t>
            </a:r>
            <a:r>
              <a:rPr lang="en-US" sz="1600" dirty="0">
                <a:latin typeface="Times New Roman" pitchFamily="18" charset="0"/>
              </a:rPr>
              <a:t>                     Plaque / Calculus                  Apex</a:t>
            </a:r>
          </a:p>
          <a:p>
            <a:pPr>
              <a:buFont typeface="Wingdings" pitchFamily="2" charset="2"/>
              <a:buNone/>
            </a:pPr>
            <a:r>
              <a:rPr lang="en-US" sz="1600" dirty="0">
                <a:latin typeface="Times New Roman" pitchFamily="18" charset="0"/>
              </a:rPr>
              <a:t>                                      Inflammation                            </a:t>
            </a:r>
          </a:p>
          <a:p>
            <a:pPr>
              <a:buFont typeface="Wingdings" pitchFamily="2" charset="2"/>
              <a:buNone/>
            </a:pPr>
            <a:r>
              <a:rPr lang="en-US" sz="1600" dirty="0">
                <a:latin typeface="Times New Roman" pitchFamily="18" charset="0"/>
              </a:rPr>
              <a:t>                                                                                            </a:t>
            </a:r>
            <a:r>
              <a:rPr lang="en-US" sz="1600" dirty="0" err="1">
                <a:latin typeface="Times New Roman" pitchFamily="18" charset="0"/>
              </a:rPr>
              <a:t>Alv</a:t>
            </a:r>
            <a:r>
              <a:rPr lang="en-US" sz="1600" dirty="0">
                <a:latin typeface="Times New Roman" pitchFamily="18" charset="0"/>
              </a:rPr>
              <a:t>. Bone / </a:t>
            </a:r>
            <a:r>
              <a:rPr lang="en-US" sz="1600" dirty="0" err="1">
                <a:latin typeface="Times New Roman" pitchFamily="18" charset="0"/>
              </a:rPr>
              <a:t>Pdl</a:t>
            </a:r>
            <a:endParaRPr lang="en-US" sz="1600" dirty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1600" dirty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dirty="0">
                <a:latin typeface="Times New Roman" pitchFamily="18" charset="0"/>
              </a:rPr>
              <a:t>                                                                                            Clinical attachment loss</a:t>
            </a:r>
          </a:p>
          <a:p>
            <a:pPr>
              <a:buFont typeface="Wingdings" pitchFamily="2" charset="2"/>
              <a:buNone/>
            </a:pPr>
            <a:r>
              <a:rPr lang="en-US" sz="1600" dirty="0">
                <a:latin typeface="Times New Roman" pitchFamily="18" charset="0"/>
              </a:rPr>
              <a:t>                                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en-US" sz="1600" dirty="0">
                <a:latin typeface="Times New Roman" pitchFamily="18" charset="0"/>
              </a:rPr>
              <a:t>                                                                                                     acute                         </a:t>
            </a:r>
          </a:p>
          <a:p>
            <a:pPr>
              <a:buFont typeface="Wingdings" pitchFamily="2" charset="2"/>
              <a:buNone/>
            </a:pPr>
            <a:r>
              <a:rPr lang="en-US" sz="1600" dirty="0">
                <a:latin typeface="Times New Roman" pitchFamily="18" charset="0"/>
              </a:rPr>
              <a:t>                                                                                                             Abscess</a:t>
            </a:r>
          </a:p>
          <a:p>
            <a:pPr>
              <a:buFont typeface="Wingdings" pitchFamily="2" charset="2"/>
              <a:buNone/>
            </a:pPr>
            <a:endParaRPr lang="en-US" sz="1600" dirty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dirty="0">
                <a:latin typeface="Times New Roman" pitchFamily="18" charset="0"/>
              </a:rPr>
              <a:t>Lateral root / </a:t>
            </a:r>
            <a:r>
              <a:rPr lang="en-US" sz="1600" dirty="0" err="1">
                <a:latin typeface="Times New Roman" pitchFamily="18" charset="0"/>
              </a:rPr>
              <a:t>Furcation</a:t>
            </a:r>
            <a:r>
              <a:rPr lang="en-US" sz="1600" dirty="0">
                <a:latin typeface="Times New Roman" pitchFamily="18" charset="0"/>
              </a:rPr>
              <a:t> / TFO ( isolated lesion )                         osseous defects</a:t>
            </a:r>
          </a:p>
          <a:p>
            <a:pPr>
              <a:buFont typeface="Wingdings" pitchFamily="2" charset="2"/>
              <a:buNone/>
            </a:pPr>
            <a:endParaRPr lang="en-US" sz="1600" dirty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dirty="0">
                <a:solidFill>
                  <a:schemeClr val="accent2"/>
                </a:solidFill>
                <a:latin typeface="Times New Roman" pitchFamily="18" charset="0"/>
              </a:rPr>
              <a:t>Diagnosis</a:t>
            </a:r>
            <a:r>
              <a:rPr lang="en-US" sz="1600" dirty="0">
                <a:latin typeface="Times New Roman" pitchFamily="18" charset="0"/>
              </a:rPr>
              <a:t> : Tooth mobility</a:t>
            </a:r>
          </a:p>
          <a:p>
            <a:pPr>
              <a:buFont typeface="Wingdings" pitchFamily="2" charset="2"/>
              <a:buNone/>
            </a:pPr>
            <a:r>
              <a:rPr lang="en-US" sz="1600" dirty="0">
                <a:latin typeface="Times New Roman" pitchFamily="18" charset="0"/>
              </a:rPr>
              <a:t>                    positive pulp test</a:t>
            </a:r>
          </a:p>
          <a:p>
            <a:pPr>
              <a:buFont typeface="Wingdings" pitchFamily="2" charset="2"/>
              <a:buNone/>
            </a:pPr>
            <a:r>
              <a:rPr lang="en-US" sz="1600" dirty="0">
                <a:latin typeface="Times New Roman" pitchFamily="18" charset="0"/>
              </a:rPr>
              <a:t>                    Broad based pocket / Plaque &amp; calculus</a:t>
            </a:r>
          </a:p>
          <a:p>
            <a:pPr>
              <a:buFont typeface="Wingdings" pitchFamily="2" charset="2"/>
              <a:buNone/>
            </a:pPr>
            <a:r>
              <a:rPr lang="en-US" sz="1600" dirty="0">
                <a:latin typeface="Times New Roman" pitchFamily="18" charset="0"/>
              </a:rPr>
              <a:t>                    Generalized</a:t>
            </a:r>
          </a:p>
          <a:p>
            <a:pPr>
              <a:buFont typeface="Wingdings" pitchFamily="2" charset="2"/>
              <a:buNone/>
            </a:pPr>
            <a:r>
              <a:rPr lang="en-US" sz="1600" dirty="0">
                <a:solidFill>
                  <a:schemeClr val="accent2"/>
                </a:solidFill>
                <a:latin typeface="Times New Roman" pitchFamily="18" charset="0"/>
              </a:rPr>
              <a:t>Treatment </a:t>
            </a:r>
            <a:r>
              <a:rPr lang="en-US" sz="1600" dirty="0">
                <a:latin typeface="Times New Roman" pitchFamily="18" charset="0"/>
              </a:rPr>
              <a:t>:   Periodontal therapy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709738" y="365125"/>
            <a:ext cx="4157662" cy="396875"/>
          </a:xfrm>
          <a:prstGeom prst="rect">
            <a:avLst/>
          </a:prstGeom>
          <a:solidFill>
            <a:srgbClr val="FFFF00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PRIMARY PERIODONTAL LESION</a:t>
            </a:r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2590800" y="1143000"/>
            <a:ext cx="838200" cy="0"/>
          </a:xfrm>
          <a:prstGeom prst="line">
            <a:avLst/>
          </a:prstGeom>
          <a:noFill/>
          <a:ln w="12700" cap="sq">
            <a:solidFill>
              <a:srgbClr val="00FF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5181600" y="1143000"/>
            <a:ext cx="609600" cy="0"/>
          </a:xfrm>
          <a:prstGeom prst="line">
            <a:avLst/>
          </a:prstGeom>
          <a:noFill/>
          <a:ln w="12700" cap="sq">
            <a:solidFill>
              <a:srgbClr val="00FF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3657600" y="1295400"/>
            <a:ext cx="1066800" cy="0"/>
          </a:xfrm>
          <a:prstGeom prst="line">
            <a:avLst/>
          </a:prstGeom>
          <a:noFill/>
          <a:ln w="19050" cap="sq">
            <a:solidFill>
              <a:srgbClr val="00FF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6248400" y="1219200"/>
            <a:ext cx="228600" cy="304800"/>
          </a:xfrm>
          <a:prstGeom prst="line">
            <a:avLst/>
          </a:prstGeom>
          <a:noFill/>
          <a:ln w="12700" cap="sq">
            <a:solidFill>
              <a:srgbClr val="00FF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6934200" y="1828800"/>
            <a:ext cx="0" cy="228600"/>
          </a:xfrm>
          <a:prstGeom prst="line">
            <a:avLst/>
          </a:prstGeom>
          <a:noFill/>
          <a:ln w="12700" cap="sq">
            <a:solidFill>
              <a:srgbClr val="00FF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7391400" y="2438400"/>
            <a:ext cx="0" cy="533400"/>
          </a:xfrm>
          <a:prstGeom prst="line">
            <a:avLst/>
          </a:prstGeom>
          <a:noFill/>
          <a:ln w="12700" cap="sq">
            <a:solidFill>
              <a:srgbClr val="00FF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7391400" y="3352800"/>
            <a:ext cx="0" cy="228600"/>
          </a:xfrm>
          <a:prstGeom prst="line">
            <a:avLst/>
          </a:prstGeom>
          <a:noFill/>
          <a:ln w="12700" cap="sq">
            <a:solidFill>
              <a:srgbClr val="00FF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5867400" y="3810000"/>
            <a:ext cx="1066800" cy="0"/>
          </a:xfrm>
          <a:prstGeom prst="line">
            <a:avLst/>
          </a:prstGeom>
          <a:noFill/>
          <a:ln w="12700" cap="sq">
            <a:solidFill>
              <a:srgbClr val="00FF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4045" name="Picture 13" descr="DSC02672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35938" t="17500" r="31250" b="10001"/>
          <a:stretch>
            <a:fillRect/>
          </a:stretch>
        </p:blipFill>
        <p:spPr bwMode="auto">
          <a:xfrm>
            <a:off x="6421438" y="3962400"/>
            <a:ext cx="1655762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chemeClr val="accent2"/>
                </a:solidFill>
              </a:rPr>
              <a:t>MANAGEMENT OF PRIMARY PERIODONTAL PROBLEM</a:t>
            </a:r>
          </a:p>
        </p:txBody>
      </p:sp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768350" y="4281488"/>
            <a:ext cx="776712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Depends on severity &amp; destruction of attachment apparatus</a:t>
            </a: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3810000" y="1524000"/>
            <a:ext cx="1568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Treatment </a:t>
            </a:r>
          </a:p>
        </p:txBody>
      </p:sp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1758950" y="1933575"/>
            <a:ext cx="4389279" cy="203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 Black" pitchFamily="34" charset="0"/>
              </a:rPr>
              <a:t>Scaling, root </a:t>
            </a:r>
            <a:r>
              <a:rPr lang="en-US" dirty="0" err="1">
                <a:latin typeface="Arial Black" pitchFamily="34" charset="0"/>
              </a:rPr>
              <a:t>planing</a:t>
            </a:r>
            <a:r>
              <a:rPr lang="en-US" dirty="0">
                <a:latin typeface="Arial Black" pitchFamily="34" charset="0"/>
              </a:rPr>
              <a:t> &amp; curettage</a:t>
            </a:r>
          </a:p>
          <a:p>
            <a:endParaRPr lang="en-US" dirty="0">
              <a:latin typeface="Arial Black" pitchFamily="34" charset="0"/>
            </a:endParaRPr>
          </a:p>
          <a:p>
            <a:r>
              <a:rPr lang="en-US" dirty="0">
                <a:latin typeface="Arial Black" pitchFamily="34" charset="0"/>
              </a:rPr>
              <a:t>Flap surgery</a:t>
            </a:r>
          </a:p>
          <a:p>
            <a:endParaRPr lang="en-US" dirty="0">
              <a:latin typeface="Arial Black" pitchFamily="34" charset="0"/>
            </a:endParaRPr>
          </a:p>
          <a:p>
            <a:r>
              <a:rPr lang="en-US" dirty="0">
                <a:latin typeface="Arial Black" pitchFamily="34" charset="0"/>
              </a:rPr>
              <a:t>Regenerative therapy</a:t>
            </a:r>
          </a:p>
          <a:p>
            <a:endParaRPr lang="en-US" dirty="0">
              <a:latin typeface="Arial Black" pitchFamily="34" charset="0"/>
            </a:endParaRPr>
          </a:p>
          <a:p>
            <a:r>
              <a:rPr lang="en-US" dirty="0" err="1">
                <a:latin typeface="Arial Black" pitchFamily="34" charset="0"/>
              </a:rPr>
              <a:t>Resective</a:t>
            </a:r>
            <a:r>
              <a:rPr lang="en-US" dirty="0">
                <a:latin typeface="Arial Black" pitchFamily="34" charset="0"/>
              </a:rPr>
              <a:t> therapy</a:t>
            </a:r>
          </a:p>
        </p:txBody>
      </p:sp>
      <p:sp>
        <p:nvSpPr>
          <p:cNvPr id="56326" name="Text Box 8"/>
          <p:cNvSpPr txBox="1">
            <a:spLocks noChangeArrowheads="1"/>
          </p:cNvSpPr>
          <p:nvPr/>
        </p:nvSpPr>
        <p:spPr bwMode="auto">
          <a:xfrm>
            <a:off x="762000" y="4967288"/>
            <a:ext cx="232954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RCT not required</a:t>
            </a:r>
          </a:p>
        </p:txBody>
      </p:sp>
      <p:sp>
        <p:nvSpPr>
          <p:cNvPr id="56327" name="Text Box 9"/>
          <p:cNvSpPr txBox="1">
            <a:spLocks noChangeArrowheads="1"/>
          </p:cNvSpPr>
          <p:nvPr/>
        </p:nvSpPr>
        <p:spPr bwMode="auto">
          <a:xfrm>
            <a:off x="762000" y="5607050"/>
            <a:ext cx="68643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 Black" pitchFamily="34" charset="0"/>
              </a:rPr>
              <a:t>Intentional RCT  - when treatment plan is for </a:t>
            </a:r>
          </a:p>
          <a:p>
            <a:r>
              <a:rPr lang="en-US" dirty="0">
                <a:latin typeface="Arial Black" pitchFamily="34" charset="0"/>
              </a:rPr>
              <a:t>			 </a:t>
            </a:r>
            <a:r>
              <a:rPr lang="en-US" dirty="0" err="1">
                <a:latin typeface="Arial Black" pitchFamily="34" charset="0"/>
              </a:rPr>
              <a:t>hemisection</a:t>
            </a:r>
            <a:r>
              <a:rPr lang="en-US" dirty="0">
                <a:latin typeface="Arial Black" pitchFamily="34" charset="0"/>
              </a:rPr>
              <a:t>/ </a:t>
            </a:r>
            <a:r>
              <a:rPr lang="en-US" dirty="0" err="1">
                <a:latin typeface="Arial Black" pitchFamily="34" charset="0"/>
              </a:rPr>
              <a:t>radisection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accent2"/>
                </a:solidFill>
              </a:rPr>
              <a:t>DIAGNOSIS – PRIMARY PERIO &amp; SECONDARY ENDODONTIC LESIONS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8185150" cy="5310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dirty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en-US" dirty="0">
                <a:latin typeface="Arial Black" pitchFamily="34" charset="0"/>
              </a:rPr>
              <a:t>Deep periodontal pockets &gt; 6 – 8 mm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endParaRPr lang="en-US" dirty="0">
              <a:latin typeface="Arial Black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dirty="0">
                <a:latin typeface="Arial Black" pitchFamily="34" charset="0"/>
              </a:rPr>
              <a:t> H/O extensive </a:t>
            </a:r>
            <a:r>
              <a:rPr lang="en-US" dirty="0" err="1">
                <a:latin typeface="Arial Black" pitchFamily="34" charset="0"/>
              </a:rPr>
              <a:t>perio</a:t>
            </a:r>
            <a:r>
              <a:rPr lang="en-US" dirty="0">
                <a:latin typeface="Arial Black" pitchFamily="34" charset="0"/>
              </a:rPr>
              <a:t> disease / therapy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endParaRPr lang="en-US" dirty="0">
              <a:latin typeface="Arial Black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dirty="0">
                <a:latin typeface="Arial Black" pitchFamily="34" charset="0"/>
              </a:rPr>
              <a:t>No caries/ restoration/ pulp caps of involved tooth</a:t>
            </a:r>
          </a:p>
          <a:p>
            <a:pPr>
              <a:buClr>
                <a:srgbClr val="FFFF00"/>
              </a:buClr>
              <a:buFont typeface="Wingdings" pitchFamily="2" charset="2"/>
              <a:buNone/>
            </a:pPr>
            <a:endParaRPr lang="en-US" dirty="0">
              <a:latin typeface="Arial Black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dirty="0">
                <a:latin typeface="Arial Black" pitchFamily="34" charset="0"/>
              </a:rPr>
              <a:t>Pain accentuated  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endParaRPr lang="en-US" dirty="0">
              <a:latin typeface="Arial Black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endParaRPr lang="en-US" dirty="0">
              <a:latin typeface="Arial Black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endParaRPr lang="en-US" dirty="0">
              <a:latin typeface="Arial Black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endParaRPr lang="en-US" dirty="0">
              <a:latin typeface="Arial Black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endParaRPr lang="en-US" dirty="0">
              <a:latin typeface="Arial Black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endParaRPr lang="en-US" dirty="0">
              <a:latin typeface="Arial Black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endParaRPr lang="en-US" dirty="0">
              <a:latin typeface="Arial Black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dirty="0">
                <a:latin typeface="Arial Black" pitchFamily="34" charset="0"/>
              </a:rPr>
              <a:t> Pulp testing –</a:t>
            </a:r>
            <a:r>
              <a:rPr lang="en-US" dirty="0" err="1">
                <a:latin typeface="Arial Black" pitchFamily="34" charset="0"/>
              </a:rPr>
              <a:t>ve</a:t>
            </a:r>
            <a:endParaRPr lang="en-US" dirty="0">
              <a:latin typeface="Arial Black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endParaRPr lang="en-US" dirty="0">
              <a:latin typeface="Arial Black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dirty="0">
                <a:latin typeface="Arial Black" pitchFamily="34" charset="0"/>
              </a:rPr>
              <a:t> </a:t>
            </a:r>
            <a:r>
              <a:rPr lang="en-US" dirty="0" err="1">
                <a:latin typeface="Arial Black" pitchFamily="34" charset="0"/>
              </a:rPr>
              <a:t>Generalised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en-US" dirty="0" err="1">
                <a:latin typeface="Arial Black" pitchFamily="34" charset="0"/>
              </a:rPr>
              <a:t>periodontitis</a:t>
            </a:r>
            <a:r>
              <a:rPr lang="en-US" dirty="0">
                <a:latin typeface="Arial Black" pitchFamily="34" charset="0"/>
              </a:rPr>
              <a:t>, plaque, calculus, soft tissue 							inflammation</a:t>
            </a:r>
          </a:p>
          <a:p>
            <a:pPr>
              <a:buClr>
                <a:srgbClr val="FFFF00"/>
              </a:buClr>
              <a:buFont typeface="Wingdings" pitchFamily="2" charset="2"/>
              <a:buNone/>
            </a:pPr>
            <a:endParaRPr lang="en-US" dirty="0">
              <a:solidFill>
                <a:srgbClr val="FFFFFF"/>
              </a:solidFill>
              <a:latin typeface="Arial Black" pitchFamily="34" charset="0"/>
            </a:endParaRPr>
          </a:p>
        </p:txBody>
      </p:sp>
    </p:spTree>
    <p:controls>
      <p:control spid="5122" name="ShockwaveFlash1" r:id="rId2" imgW="2991268" imgH="2819794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6"/>
          <p:cNvSpPr txBox="1">
            <a:spLocks noChangeArrowheads="1"/>
          </p:cNvSpPr>
          <p:nvPr/>
        </p:nvSpPr>
        <p:spPr bwMode="auto">
          <a:xfrm>
            <a:off x="609600" y="5530850"/>
            <a:ext cx="788987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Large areas of </a:t>
            </a:r>
            <a:r>
              <a:rPr lang="en-US" dirty="0" err="1">
                <a:latin typeface="Arial Black" pitchFamily="34" charset="0"/>
              </a:rPr>
              <a:t>periapical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en-US" dirty="0" err="1">
                <a:latin typeface="Arial Black" pitchFamily="34" charset="0"/>
              </a:rPr>
              <a:t>distruction</a:t>
            </a:r>
            <a:r>
              <a:rPr lang="en-US" dirty="0">
                <a:latin typeface="Arial Black" pitchFamily="34" charset="0"/>
              </a:rPr>
              <a:t> can occur without compromising health of the </a:t>
            </a:r>
            <a:r>
              <a:rPr lang="en-US" dirty="0" err="1">
                <a:latin typeface="Arial Black" pitchFamily="34" charset="0"/>
              </a:rPr>
              <a:t>pulpal</a:t>
            </a:r>
            <a:r>
              <a:rPr lang="en-US" dirty="0">
                <a:latin typeface="Arial Black" pitchFamily="34" charset="0"/>
              </a:rPr>
              <a:t> tissue</a:t>
            </a:r>
          </a:p>
        </p:txBody>
      </p:sp>
      <p:sp>
        <p:nvSpPr>
          <p:cNvPr id="49155" name="Text Box 7"/>
          <p:cNvSpPr txBox="1">
            <a:spLocks noChangeArrowheads="1"/>
          </p:cNvSpPr>
          <p:nvPr/>
        </p:nvSpPr>
        <p:spPr bwMode="auto">
          <a:xfrm>
            <a:off x="685800" y="6415088"/>
            <a:ext cx="7702550" cy="366712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FF0000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Diagnosis is vital to prevent needless devitalisation of teeth</a:t>
            </a:r>
          </a:p>
        </p:txBody>
      </p:sp>
      <p:sp>
        <p:nvSpPr>
          <p:cNvPr id="49157" name="Rectangle 9"/>
          <p:cNvSpPr>
            <a:spLocks noChangeArrowheads="1"/>
          </p:cNvSpPr>
          <p:nvPr/>
        </p:nvSpPr>
        <p:spPr bwMode="auto">
          <a:xfrm>
            <a:off x="1019175" y="1797050"/>
            <a:ext cx="713422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n-US" dirty="0" err="1">
                <a:latin typeface="Arial Black" pitchFamily="34" charset="0"/>
              </a:rPr>
              <a:t>Radiographically</a:t>
            </a:r>
            <a:r>
              <a:rPr lang="en-US" dirty="0">
                <a:latin typeface="Arial Black" pitchFamily="34" charset="0"/>
              </a:rPr>
              <a:t> severe bone loss extending near to or around the apex</a:t>
            </a:r>
          </a:p>
        </p:txBody>
      </p:sp>
      <p:pic>
        <p:nvPicPr>
          <p:cNvPr id="49158" name="Picture 14" descr="per en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786063"/>
            <a:ext cx="3124200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15" descr="per e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803525"/>
            <a:ext cx="29718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chemeClr val="accent2"/>
                </a:solidFill>
              </a:rPr>
              <a:t>MANAGEMENT OF TYPE II, TYPE IV &amp; TYPE V LESION</a:t>
            </a:r>
            <a:r>
              <a:rPr lang="en-US" sz="3600" dirty="0" smtClean="0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730250" y="1600200"/>
            <a:ext cx="5746750" cy="1190625"/>
          </a:xfrm>
          <a:prstGeom prst="rect">
            <a:avLst/>
          </a:prstGeom>
          <a:solidFill>
            <a:schemeClr val="tx2">
              <a:alpha val="45882"/>
            </a:schemeClr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 Black" pitchFamily="34" charset="0"/>
              </a:rPr>
              <a:t>Type II – primary endo with secondary perio</a:t>
            </a:r>
          </a:p>
          <a:p>
            <a:r>
              <a:rPr lang="en-US">
                <a:solidFill>
                  <a:srgbClr val="FFFFFF"/>
                </a:solidFill>
                <a:latin typeface="Arial Black" pitchFamily="34" charset="0"/>
              </a:rPr>
              <a:t>Type IV – primary perio with secondary endo</a:t>
            </a:r>
          </a:p>
          <a:p>
            <a:endParaRPr lang="en-US">
              <a:solidFill>
                <a:srgbClr val="FFFFFF"/>
              </a:solidFill>
              <a:latin typeface="Arial Black" pitchFamily="34" charset="0"/>
            </a:endParaRPr>
          </a:p>
          <a:p>
            <a:r>
              <a:rPr lang="en-US">
                <a:solidFill>
                  <a:srgbClr val="FFFFFF"/>
                </a:solidFill>
                <a:latin typeface="Arial Black" pitchFamily="34" charset="0"/>
              </a:rPr>
              <a:t>Type V – true combined lesion </a:t>
            </a:r>
          </a:p>
        </p:txBody>
      </p:sp>
      <p:sp>
        <p:nvSpPr>
          <p:cNvPr id="57348" name="Text Box 6"/>
          <p:cNvSpPr txBox="1">
            <a:spLocks noChangeArrowheads="1"/>
          </p:cNvSpPr>
          <p:nvPr/>
        </p:nvSpPr>
        <p:spPr bwMode="auto">
          <a:xfrm>
            <a:off x="6400800" y="1600200"/>
            <a:ext cx="1911350" cy="763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600" dirty="0">
                <a:latin typeface="Arial Black" pitchFamily="34" charset="0"/>
              </a:rPr>
              <a:t>→</a:t>
            </a:r>
            <a:r>
              <a:rPr lang="en-US" dirty="0">
                <a:latin typeface="Arial Black" pitchFamily="34" charset="0"/>
              </a:rPr>
              <a:t> Combined </a:t>
            </a:r>
          </a:p>
          <a:p>
            <a:pPr algn="r"/>
            <a:r>
              <a:rPr lang="en-US" dirty="0">
                <a:latin typeface="Arial Black" pitchFamily="34" charset="0"/>
              </a:rPr>
              <a:t>lesion? </a:t>
            </a:r>
          </a:p>
        </p:txBody>
      </p:sp>
      <p:sp>
        <p:nvSpPr>
          <p:cNvPr id="57349" name="Text Box 7"/>
          <p:cNvSpPr txBox="1">
            <a:spLocks noChangeArrowheads="1"/>
          </p:cNvSpPr>
          <p:nvPr/>
        </p:nvSpPr>
        <p:spPr bwMode="auto">
          <a:xfrm>
            <a:off x="381000" y="2971800"/>
            <a:ext cx="3765550" cy="2563813"/>
          </a:xfrm>
          <a:prstGeom prst="rect">
            <a:avLst/>
          </a:prstGeom>
          <a:solidFill>
            <a:schemeClr val="accent1">
              <a:alpha val="52156"/>
            </a:schemeClr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 Black" pitchFamily="34" charset="0"/>
              </a:rPr>
              <a:t>Endodontic component</a:t>
            </a:r>
          </a:p>
          <a:p>
            <a:endParaRPr lang="en-US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en-US">
                <a:latin typeface="Arial Black" pitchFamily="34" charset="0"/>
              </a:rPr>
              <a:t>Easily managed</a:t>
            </a:r>
          </a:p>
          <a:p>
            <a:endParaRPr lang="en-US">
              <a:latin typeface="Arial Black" pitchFamily="34" charset="0"/>
            </a:endParaRPr>
          </a:p>
          <a:p>
            <a:r>
              <a:rPr lang="en-US">
                <a:latin typeface="Arial Black" pitchFamily="34" charset="0"/>
              </a:rPr>
              <a:t>Highly predictable prognosis</a:t>
            </a:r>
          </a:p>
          <a:p>
            <a:endParaRPr lang="en-US">
              <a:latin typeface="Arial Black" pitchFamily="34" charset="0"/>
            </a:endParaRPr>
          </a:p>
          <a:p>
            <a:endParaRPr lang="en-US">
              <a:latin typeface="Arial Black" pitchFamily="34" charset="0"/>
            </a:endParaRPr>
          </a:p>
          <a:p>
            <a:r>
              <a:rPr lang="en-US">
                <a:latin typeface="Arial Black" pitchFamily="34" charset="0"/>
              </a:rPr>
              <a:t>Properly treated</a:t>
            </a:r>
          </a:p>
          <a:p>
            <a:r>
              <a:rPr lang="en-US">
                <a:latin typeface="Arial Black" pitchFamily="34" charset="0"/>
              </a:rPr>
              <a:t>	healing predictable</a:t>
            </a:r>
          </a:p>
        </p:txBody>
      </p:sp>
      <p:sp>
        <p:nvSpPr>
          <p:cNvPr id="57350" name="Text Box 8"/>
          <p:cNvSpPr txBox="1">
            <a:spLocks noChangeArrowheads="1"/>
          </p:cNvSpPr>
          <p:nvPr/>
        </p:nvSpPr>
        <p:spPr bwMode="auto">
          <a:xfrm>
            <a:off x="4495800" y="2971800"/>
            <a:ext cx="4464050" cy="2563813"/>
          </a:xfrm>
          <a:prstGeom prst="rect">
            <a:avLst/>
          </a:prstGeom>
          <a:solidFill>
            <a:schemeClr val="accent1">
              <a:alpha val="58823"/>
            </a:schemeClr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 Black" pitchFamily="34" charset="0"/>
              </a:rPr>
              <a:t>Periodontal component</a:t>
            </a:r>
          </a:p>
          <a:p>
            <a:endParaRPr lang="en-US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en-US">
                <a:latin typeface="Arial Black" pitchFamily="34" charset="0"/>
              </a:rPr>
              <a:t>Difficult to manage</a:t>
            </a:r>
          </a:p>
          <a:p>
            <a:endParaRPr lang="en-US">
              <a:latin typeface="Arial Black" pitchFamily="34" charset="0"/>
            </a:endParaRPr>
          </a:p>
          <a:p>
            <a:r>
              <a:rPr lang="en-US">
                <a:latin typeface="Arial Black" pitchFamily="34" charset="0"/>
              </a:rPr>
              <a:t>Depends on severity of disease</a:t>
            </a:r>
          </a:p>
          <a:p>
            <a:r>
              <a:rPr lang="en-US">
                <a:latin typeface="Arial Black" pitchFamily="34" charset="0"/>
              </a:rPr>
              <a:t>	Type &amp; extent of bone loss</a:t>
            </a:r>
          </a:p>
          <a:p>
            <a:r>
              <a:rPr lang="en-US">
                <a:latin typeface="Arial Black" pitchFamily="34" charset="0"/>
              </a:rPr>
              <a:t>	Maintenance by patient</a:t>
            </a:r>
          </a:p>
          <a:p>
            <a:endParaRPr lang="en-US">
              <a:latin typeface="Arial Black" pitchFamily="34" charset="0"/>
            </a:endParaRPr>
          </a:p>
          <a:p>
            <a:r>
              <a:rPr lang="en-US">
                <a:latin typeface="Arial Black" pitchFamily="34" charset="0"/>
              </a:rPr>
              <a:t>Unpredictable prognosis</a:t>
            </a:r>
          </a:p>
        </p:txBody>
      </p:sp>
      <p:sp>
        <p:nvSpPr>
          <p:cNvPr id="57351" name="Text Box 9"/>
          <p:cNvSpPr txBox="1">
            <a:spLocks noChangeArrowheads="1"/>
          </p:cNvSpPr>
          <p:nvPr/>
        </p:nvSpPr>
        <p:spPr bwMode="auto">
          <a:xfrm>
            <a:off x="2006600" y="6415088"/>
            <a:ext cx="5149850" cy="366712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Both components need to be addressed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accent2"/>
                </a:solidFill>
              </a:rPr>
              <a:t>DIAGNOSIS OF COMBINED LESIONS</a:t>
            </a:r>
          </a:p>
        </p:txBody>
      </p:sp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838200" y="1524000"/>
            <a:ext cx="5773375" cy="36933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dirty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en-US" dirty="0">
                <a:latin typeface="Arial Black" pitchFamily="34" charset="0"/>
              </a:rPr>
              <a:t>-</a:t>
            </a:r>
            <a:r>
              <a:rPr lang="en-US" dirty="0" err="1">
                <a:latin typeface="Arial Black" pitchFamily="34" charset="0"/>
              </a:rPr>
              <a:t>ve</a:t>
            </a:r>
            <a:r>
              <a:rPr lang="en-US" dirty="0">
                <a:latin typeface="Arial Black" pitchFamily="34" charset="0"/>
              </a:rPr>
              <a:t> vitality test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endParaRPr lang="en-US" dirty="0">
              <a:latin typeface="Arial Black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dirty="0">
                <a:latin typeface="Arial Black" pitchFamily="34" charset="0"/>
              </a:rPr>
              <a:t> Pain, swelling ..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endParaRPr lang="en-US" dirty="0">
              <a:latin typeface="Arial Black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dirty="0">
                <a:latin typeface="Arial Black" pitchFamily="34" charset="0"/>
              </a:rPr>
              <a:t> Presence of caries, restoration, pulp caps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endParaRPr lang="en-US" dirty="0">
              <a:latin typeface="Arial Black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dirty="0">
                <a:latin typeface="Arial Black" pitchFamily="34" charset="0"/>
              </a:rPr>
              <a:t> Plaque calculus, soft tissue inflammation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endParaRPr lang="en-US" dirty="0">
              <a:latin typeface="Arial Black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dirty="0">
                <a:latin typeface="Arial Black" pitchFamily="34" charset="0"/>
              </a:rPr>
              <a:t> Wide &amp; conical </a:t>
            </a:r>
            <a:r>
              <a:rPr lang="en-US" dirty="0" err="1">
                <a:latin typeface="Arial Black" pitchFamily="34" charset="0"/>
              </a:rPr>
              <a:t>perio</a:t>
            </a:r>
            <a:r>
              <a:rPr lang="en-US" dirty="0">
                <a:latin typeface="Arial Black" pitchFamily="34" charset="0"/>
              </a:rPr>
              <a:t> pockets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endParaRPr lang="en-US" dirty="0">
              <a:latin typeface="Arial Black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dirty="0">
                <a:latin typeface="Arial Black" pitchFamily="34" charset="0"/>
              </a:rPr>
              <a:t> </a:t>
            </a:r>
            <a:r>
              <a:rPr lang="en-US" dirty="0" err="1">
                <a:latin typeface="Arial Black" pitchFamily="34" charset="0"/>
              </a:rPr>
              <a:t>Generalised</a:t>
            </a:r>
            <a:r>
              <a:rPr lang="en-US" dirty="0">
                <a:latin typeface="Arial Black" pitchFamily="34" charset="0"/>
              </a:rPr>
              <a:t> osseous defects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endParaRPr lang="en-US" dirty="0">
              <a:latin typeface="Arial Black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dirty="0">
                <a:latin typeface="Arial Black" pitchFamily="34" charset="0"/>
              </a:rPr>
              <a:t> mobility</a:t>
            </a:r>
          </a:p>
        </p:txBody>
      </p:sp>
      <p:pic>
        <p:nvPicPr>
          <p:cNvPr id="52228" name="Picture 7" descr="slide50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4648200"/>
            <a:ext cx="2312988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8" descr="slide50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649788"/>
            <a:ext cx="24384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accent2"/>
                </a:solidFill>
              </a:rPr>
              <a:t>MANAGEMENT OF COMBINED LESION</a:t>
            </a:r>
          </a:p>
        </p:txBody>
      </p:sp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838200" y="1752600"/>
            <a:ext cx="73914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Extent of contribution of periodontal component to    bone loss → key factor to treatment planning</a:t>
            </a:r>
          </a:p>
        </p:txBody>
      </p:sp>
      <p:sp>
        <p:nvSpPr>
          <p:cNvPr id="58372" name="Text Box 6"/>
          <p:cNvSpPr txBox="1">
            <a:spLocks noChangeArrowheads="1"/>
          </p:cNvSpPr>
          <p:nvPr/>
        </p:nvSpPr>
        <p:spPr bwMode="auto">
          <a:xfrm>
            <a:off x="533400" y="3352800"/>
            <a:ext cx="3992563" cy="731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Arial Black" pitchFamily="34" charset="0"/>
              </a:rPr>
              <a:t>&gt;</a:t>
            </a:r>
            <a:r>
              <a:rPr lang="en-US" dirty="0">
                <a:latin typeface="Arial Black" pitchFamily="34" charset="0"/>
              </a:rPr>
              <a:t> The contribution of </a:t>
            </a:r>
            <a:r>
              <a:rPr lang="en-US" dirty="0" err="1">
                <a:latin typeface="Arial Black" pitchFamily="34" charset="0"/>
              </a:rPr>
              <a:t>perio</a:t>
            </a:r>
            <a:r>
              <a:rPr lang="en-US" dirty="0">
                <a:latin typeface="Arial Black" pitchFamily="34" charset="0"/>
              </a:rPr>
              <a:t> component</a:t>
            </a:r>
          </a:p>
        </p:txBody>
      </p:sp>
      <p:sp>
        <p:nvSpPr>
          <p:cNvPr id="58373" name="Text Box 7"/>
          <p:cNvSpPr txBox="1">
            <a:spLocks noChangeArrowheads="1"/>
          </p:cNvSpPr>
          <p:nvPr/>
        </p:nvSpPr>
        <p:spPr bwMode="auto">
          <a:xfrm>
            <a:off x="5454650" y="3352800"/>
            <a:ext cx="311001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Poorer is the prognosis</a:t>
            </a:r>
          </a:p>
        </p:txBody>
      </p:sp>
      <p:sp>
        <p:nvSpPr>
          <p:cNvPr id="58374" name="Text Box 8"/>
          <p:cNvSpPr txBox="1">
            <a:spLocks noChangeArrowheads="1"/>
          </p:cNvSpPr>
          <p:nvPr/>
        </p:nvSpPr>
        <p:spPr bwMode="auto">
          <a:xfrm>
            <a:off x="3308350" y="4267200"/>
            <a:ext cx="25900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How to determine</a:t>
            </a:r>
            <a:r>
              <a:rPr lang="en-US" dirty="0">
                <a:solidFill>
                  <a:srgbClr val="FFFFFF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58375" name="Text Box 9"/>
          <p:cNvSpPr txBox="1">
            <a:spLocks noChangeArrowheads="1"/>
          </p:cNvSpPr>
          <p:nvPr/>
        </p:nvSpPr>
        <p:spPr bwMode="auto">
          <a:xfrm>
            <a:off x="1162050" y="4876800"/>
            <a:ext cx="616553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Extent of bone loss in other areas of the mouth</a:t>
            </a:r>
          </a:p>
        </p:txBody>
      </p:sp>
      <p:sp>
        <p:nvSpPr>
          <p:cNvPr id="58376" name="Text Box 10"/>
          <p:cNvSpPr txBox="1">
            <a:spLocks noChangeArrowheads="1"/>
          </p:cNvSpPr>
          <p:nvPr/>
        </p:nvSpPr>
        <p:spPr bwMode="auto">
          <a:xfrm>
            <a:off x="609600" y="6064250"/>
            <a:ext cx="7880350" cy="6413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FF0000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Ability to eliminate perio component → determines success of treatment procedure</a:t>
            </a:r>
          </a:p>
        </p:txBody>
      </p:sp>
      <p:sp>
        <p:nvSpPr>
          <p:cNvPr id="58377" name="AutoShape 11"/>
          <p:cNvSpPr>
            <a:spLocks noChangeArrowheads="1"/>
          </p:cNvSpPr>
          <p:nvPr/>
        </p:nvSpPr>
        <p:spPr bwMode="auto">
          <a:xfrm>
            <a:off x="4419600" y="3581400"/>
            <a:ext cx="990600" cy="76200"/>
          </a:xfrm>
          <a:prstGeom prst="rightArrow">
            <a:avLst>
              <a:gd name="adj1" fmla="val 50000"/>
              <a:gd name="adj2" fmla="val 3250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3600" b="1" dirty="0" smtClean="0">
              <a:solidFill>
                <a:schemeClr val="accent2"/>
              </a:solidFill>
            </a:endParaRPr>
          </a:p>
        </p:txBody>
      </p:sp>
      <p:sp>
        <p:nvSpPr>
          <p:cNvPr id="59395" name="Text Box 5"/>
          <p:cNvSpPr txBox="1">
            <a:spLocks noChangeArrowheads="1"/>
          </p:cNvSpPr>
          <p:nvPr/>
        </p:nvSpPr>
        <p:spPr bwMode="auto">
          <a:xfrm>
            <a:off x="2165350" y="1600200"/>
            <a:ext cx="490076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Sequence of therapy – Endo or </a:t>
            </a:r>
            <a:r>
              <a:rPr lang="en-US" dirty="0" err="1">
                <a:latin typeface="Arial Black" pitchFamily="34" charset="0"/>
              </a:rPr>
              <a:t>Perio</a:t>
            </a:r>
            <a:r>
              <a:rPr lang="en-US" dirty="0">
                <a:latin typeface="Arial Black" pitchFamily="34" charset="0"/>
              </a:rPr>
              <a:t>?</a:t>
            </a:r>
          </a:p>
        </p:txBody>
      </p:sp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381000" y="2057400"/>
            <a:ext cx="8366125" cy="641350"/>
          </a:xfrm>
          <a:prstGeom prst="rect">
            <a:avLst/>
          </a:prstGeom>
          <a:solidFill>
            <a:schemeClr val="accent2">
              <a:lumMod val="40000"/>
              <a:lumOff val="60000"/>
              <a:alpha val="56078"/>
            </a:schemeClr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Endodontic treatment always precedes </a:t>
            </a:r>
            <a:r>
              <a:rPr lang="en-US" dirty="0" err="1">
                <a:latin typeface="Arial Black" pitchFamily="34" charset="0"/>
              </a:rPr>
              <a:t>perio</a:t>
            </a:r>
            <a:r>
              <a:rPr lang="en-US" dirty="0">
                <a:latin typeface="Arial Black" pitchFamily="34" charset="0"/>
              </a:rPr>
              <a:t> treatment irrespective of the origin of </a:t>
            </a:r>
            <a:r>
              <a:rPr lang="en-US" dirty="0" err="1">
                <a:latin typeface="Arial Black" pitchFamily="34" charset="0"/>
              </a:rPr>
              <a:t>pathosis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59397" name="Text Box 8"/>
          <p:cNvSpPr txBox="1">
            <a:spLocks noChangeArrowheads="1"/>
          </p:cNvSpPr>
          <p:nvPr/>
        </p:nvSpPr>
        <p:spPr bwMode="auto">
          <a:xfrm>
            <a:off x="762000" y="3733800"/>
            <a:ext cx="7702550" cy="2563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dirty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en-US" dirty="0" err="1">
                <a:latin typeface="Arial Black" pitchFamily="34" charset="0"/>
              </a:rPr>
              <a:t>Perio</a:t>
            </a:r>
            <a:r>
              <a:rPr lang="en-US" dirty="0">
                <a:latin typeface="Arial Black" pitchFamily="34" charset="0"/>
              </a:rPr>
              <a:t> lesion fails to heal in the presence of </a:t>
            </a:r>
            <a:r>
              <a:rPr lang="en-US" dirty="0" err="1">
                <a:latin typeface="Arial Black" pitchFamily="34" charset="0"/>
              </a:rPr>
              <a:t>endo</a:t>
            </a:r>
            <a:r>
              <a:rPr lang="en-US" dirty="0">
                <a:latin typeface="Arial Black" pitchFamily="34" charset="0"/>
              </a:rPr>
              <a:t> infection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endParaRPr lang="en-US" dirty="0">
              <a:latin typeface="Arial Black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dirty="0">
                <a:latin typeface="Arial Black" pitchFamily="34" charset="0"/>
              </a:rPr>
              <a:t> Endo lesion heals once RCT is done irrespective of 	presence or absence of </a:t>
            </a:r>
            <a:r>
              <a:rPr lang="en-US" dirty="0" err="1">
                <a:latin typeface="Arial Black" pitchFamily="34" charset="0"/>
              </a:rPr>
              <a:t>perio</a:t>
            </a:r>
            <a:r>
              <a:rPr lang="en-US" dirty="0">
                <a:latin typeface="Arial Black" pitchFamily="34" charset="0"/>
              </a:rPr>
              <a:t> lesion</a:t>
            </a:r>
          </a:p>
          <a:p>
            <a:pPr>
              <a:buClr>
                <a:srgbClr val="FFFF00"/>
              </a:buClr>
              <a:buFont typeface="Wingdings" pitchFamily="2" charset="2"/>
              <a:buNone/>
            </a:pPr>
            <a:endParaRPr lang="en-US" dirty="0">
              <a:latin typeface="Arial Black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dirty="0">
                <a:latin typeface="Arial Black" pitchFamily="34" charset="0"/>
              </a:rPr>
              <a:t> Endo lesion has more predictable prognosis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endParaRPr lang="en-US" dirty="0">
              <a:latin typeface="Arial Black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dirty="0">
                <a:latin typeface="Arial Black" pitchFamily="34" charset="0"/>
              </a:rPr>
              <a:t> Presence of Endo infection – risk factor in progression of 	periodontal disease</a:t>
            </a:r>
          </a:p>
        </p:txBody>
      </p:sp>
      <p:pic>
        <p:nvPicPr>
          <p:cNvPr id="59398" name="Picture 12" descr="Untitled-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30650" y="2928938"/>
            <a:ext cx="1282700" cy="7540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3600" b="1" dirty="0" smtClean="0">
              <a:solidFill>
                <a:schemeClr val="accent2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295400" y="1524000"/>
            <a:ext cx="6521450" cy="3667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Time sequence between Endo and </a:t>
            </a:r>
            <a:r>
              <a:rPr lang="en-US" dirty="0" err="1">
                <a:latin typeface="Arial Black" pitchFamily="34" charset="0"/>
              </a:rPr>
              <a:t>Perio</a:t>
            </a:r>
            <a:r>
              <a:rPr lang="en-US" dirty="0">
                <a:latin typeface="Arial Black" pitchFamily="34" charset="0"/>
              </a:rPr>
              <a:t> treatment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38200" y="2133600"/>
            <a:ext cx="754062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Lesion of Endo origin or true combined lesion where major contribution to bone loss is because of </a:t>
            </a:r>
            <a:r>
              <a:rPr lang="en-US" dirty="0" err="1">
                <a:latin typeface="Arial Black" pitchFamily="34" charset="0"/>
              </a:rPr>
              <a:t>endo</a:t>
            </a:r>
            <a:r>
              <a:rPr lang="en-US" dirty="0">
                <a:latin typeface="Arial Black" pitchFamily="34" charset="0"/>
              </a:rPr>
              <a:t> infection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781050" y="3048000"/>
            <a:ext cx="3105150" cy="2560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 Black" pitchFamily="34" charset="0"/>
              </a:rPr>
              <a:t>Endo treatment</a:t>
            </a:r>
          </a:p>
          <a:p>
            <a:r>
              <a:rPr lang="en-US" dirty="0">
                <a:latin typeface="Arial Black" pitchFamily="34" charset="0"/>
              </a:rPr>
              <a:t>	</a:t>
            </a:r>
            <a:r>
              <a:rPr lang="en-US" sz="2400" dirty="0">
                <a:latin typeface="Arial Black" pitchFamily="34" charset="0"/>
              </a:rPr>
              <a:t>↓</a:t>
            </a:r>
          </a:p>
          <a:p>
            <a:r>
              <a:rPr lang="en-US" dirty="0">
                <a:latin typeface="Arial Black" pitchFamily="34" charset="0"/>
              </a:rPr>
              <a:t>Phase I </a:t>
            </a:r>
            <a:r>
              <a:rPr lang="en-US" dirty="0" err="1">
                <a:latin typeface="Arial Black" pitchFamily="34" charset="0"/>
              </a:rPr>
              <a:t>perio</a:t>
            </a:r>
            <a:endParaRPr lang="en-US" dirty="0">
              <a:latin typeface="Arial Black" pitchFamily="34" charset="0"/>
            </a:endParaRPr>
          </a:p>
          <a:p>
            <a:r>
              <a:rPr lang="en-US" dirty="0">
                <a:latin typeface="Arial Black" pitchFamily="34" charset="0"/>
              </a:rPr>
              <a:t>	</a:t>
            </a:r>
            <a:r>
              <a:rPr lang="en-US" sz="2400" dirty="0">
                <a:latin typeface="Arial Black" pitchFamily="34" charset="0"/>
              </a:rPr>
              <a:t>↓</a:t>
            </a:r>
          </a:p>
          <a:p>
            <a:r>
              <a:rPr lang="en-US" dirty="0">
                <a:latin typeface="Arial Black" pitchFamily="34" charset="0"/>
              </a:rPr>
              <a:t>2 -3 months</a:t>
            </a:r>
          </a:p>
          <a:p>
            <a:r>
              <a:rPr lang="en-US" dirty="0">
                <a:latin typeface="Arial Black" pitchFamily="34" charset="0"/>
              </a:rPr>
              <a:t>	</a:t>
            </a:r>
            <a:r>
              <a:rPr lang="en-US" sz="2400" dirty="0">
                <a:latin typeface="Arial Black" pitchFamily="34" charset="0"/>
              </a:rPr>
              <a:t>↓ </a:t>
            </a:r>
          </a:p>
          <a:p>
            <a:r>
              <a:rPr lang="en-US" dirty="0">
                <a:latin typeface="Arial Black" pitchFamily="34" charset="0"/>
              </a:rPr>
              <a:t>Aggressive  </a:t>
            </a:r>
            <a:r>
              <a:rPr lang="en-US" dirty="0" err="1">
                <a:latin typeface="Arial Black" pitchFamily="34" charset="0"/>
              </a:rPr>
              <a:t>perio</a:t>
            </a:r>
            <a:r>
              <a:rPr lang="en-US" dirty="0">
                <a:latin typeface="Arial Black" pitchFamily="34" charset="0"/>
              </a:rPr>
              <a:t> treatment 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09600" y="5759450"/>
            <a:ext cx="79248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 Black" pitchFamily="34" charset="0"/>
              </a:rPr>
              <a:t>Once Endo lesion starts healing – review residual pocket  				plan appropriate </a:t>
            </a:r>
            <a:r>
              <a:rPr lang="en-US" dirty="0" err="1">
                <a:latin typeface="Arial Black" pitchFamily="34" charset="0"/>
              </a:rPr>
              <a:t>perio</a:t>
            </a:r>
            <a:r>
              <a:rPr lang="en-US" dirty="0">
                <a:latin typeface="Arial Black" pitchFamily="34" charset="0"/>
              </a:rPr>
              <a:t> therapy</a:t>
            </a:r>
          </a:p>
        </p:txBody>
      </p:sp>
    </p:spTree>
    <p:controls>
      <p:control spid="8194" name="ShockwaveFlash1" r:id="rId2" imgW="3657143" imgH="2742857"/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8"/>
          <p:cNvSpPr txBox="1">
            <a:spLocks noChangeArrowheads="1"/>
          </p:cNvSpPr>
          <p:nvPr/>
        </p:nvSpPr>
        <p:spPr bwMode="auto">
          <a:xfrm>
            <a:off x="3059113" y="1376363"/>
            <a:ext cx="30083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Arial Black" pitchFamily="34" charset="0"/>
              </a:rPr>
              <a:t>Avascular</a:t>
            </a:r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 routes</a:t>
            </a:r>
          </a:p>
        </p:txBody>
      </p:sp>
      <p:sp>
        <p:nvSpPr>
          <p:cNvPr id="23555" name="Text Box 9"/>
          <p:cNvSpPr txBox="1">
            <a:spLocks noChangeArrowheads="1"/>
          </p:cNvSpPr>
          <p:nvPr/>
        </p:nvSpPr>
        <p:spPr bwMode="auto">
          <a:xfrm>
            <a:off x="304800" y="2452688"/>
            <a:ext cx="22288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Dentinal tubules</a:t>
            </a:r>
          </a:p>
        </p:txBody>
      </p:sp>
      <p:sp>
        <p:nvSpPr>
          <p:cNvPr id="23556" name="Text Box 10"/>
          <p:cNvSpPr txBox="1">
            <a:spLocks noChangeArrowheads="1"/>
          </p:cNvSpPr>
          <p:nvPr/>
        </p:nvSpPr>
        <p:spPr bwMode="auto">
          <a:xfrm>
            <a:off x="5327650" y="2133600"/>
            <a:ext cx="26733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Denuded </a:t>
            </a:r>
            <a:r>
              <a:rPr lang="en-US" dirty="0" err="1">
                <a:latin typeface="Arial Black" pitchFamily="34" charset="0"/>
              </a:rPr>
              <a:t>cementum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3557" name="Text Box 11"/>
          <p:cNvSpPr txBox="1">
            <a:spLocks noChangeArrowheads="1"/>
          </p:cNvSpPr>
          <p:nvPr/>
        </p:nvSpPr>
        <p:spPr bwMode="auto">
          <a:xfrm>
            <a:off x="4114800" y="2514600"/>
            <a:ext cx="2743200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500" dirty="0">
                <a:latin typeface="Arial Black" pitchFamily="34" charset="0"/>
              </a:rPr>
              <a:t>Developmental absence </a:t>
            </a:r>
          </a:p>
          <a:p>
            <a:pPr algn="ctr"/>
            <a:r>
              <a:rPr lang="en-US" sz="1500" dirty="0">
                <a:latin typeface="Arial Black" pitchFamily="34" charset="0"/>
              </a:rPr>
              <a:t>of </a:t>
            </a:r>
            <a:r>
              <a:rPr lang="en-US" sz="1500" dirty="0" err="1">
                <a:latin typeface="Arial Black" pitchFamily="34" charset="0"/>
              </a:rPr>
              <a:t>cementum</a:t>
            </a:r>
            <a:r>
              <a:rPr lang="en-US" sz="1500" dirty="0">
                <a:latin typeface="Arial Black" pitchFamily="34" charset="0"/>
              </a:rPr>
              <a:t> at CEJ</a:t>
            </a:r>
          </a:p>
        </p:txBody>
      </p:sp>
      <p:sp>
        <p:nvSpPr>
          <p:cNvPr id="23558" name="Text Box 12"/>
          <p:cNvSpPr txBox="1">
            <a:spLocks noChangeArrowheads="1"/>
          </p:cNvSpPr>
          <p:nvPr/>
        </p:nvSpPr>
        <p:spPr bwMode="auto">
          <a:xfrm>
            <a:off x="7315200" y="2514600"/>
            <a:ext cx="1598386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500" dirty="0">
                <a:latin typeface="Arial Black" pitchFamily="34" charset="0"/>
              </a:rPr>
              <a:t>Iatrogenic </a:t>
            </a:r>
          </a:p>
          <a:p>
            <a:pPr algn="ctr"/>
            <a:r>
              <a:rPr lang="en-US" sz="1500" dirty="0">
                <a:latin typeface="Arial Black" pitchFamily="34" charset="0"/>
              </a:rPr>
              <a:t>(root </a:t>
            </a:r>
            <a:r>
              <a:rPr lang="en-US" sz="1500" dirty="0" err="1">
                <a:latin typeface="Arial Black" pitchFamily="34" charset="0"/>
              </a:rPr>
              <a:t>planing</a:t>
            </a:r>
            <a:r>
              <a:rPr lang="en-US" sz="1500" dirty="0">
                <a:latin typeface="Arial Black" pitchFamily="34" charset="0"/>
              </a:rPr>
              <a:t>)</a:t>
            </a:r>
          </a:p>
        </p:txBody>
      </p:sp>
      <p:sp>
        <p:nvSpPr>
          <p:cNvPr id="23559" name="Text Box 13"/>
          <p:cNvSpPr txBox="1">
            <a:spLocks noChangeArrowheads="1"/>
          </p:cNvSpPr>
          <p:nvPr/>
        </p:nvSpPr>
        <p:spPr bwMode="auto">
          <a:xfrm>
            <a:off x="311150" y="5576887"/>
            <a:ext cx="2965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Arial Black" pitchFamily="34" charset="0"/>
              </a:rPr>
              <a:t>Palato</a:t>
            </a:r>
            <a:r>
              <a:rPr lang="en-US" dirty="0">
                <a:latin typeface="Arial Black" pitchFamily="34" charset="0"/>
              </a:rPr>
              <a:t> gingival groove</a:t>
            </a:r>
          </a:p>
        </p:txBody>
      </p:sp>
      <p:sp>
        <p:nvSpPr>
          <p:cNvPr id="23562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accent2"/>
                </a:solidFill>
              </a:rPr>
              <a:t>COMMUNICATION LINKS</a:t>
            </a:r>
          </a:p>
        </p:txBody>
      </p:sp>
      <p:pic>
        <p:nvPicPr>
          <p:cNvPr id="23563" name="Picture 17" descr="palatoginfival grov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54475" y="4827588"/>
            <a:ext cx="2070100" cy="1706562"/>
          </a:xfrm>
          <a:noFill/>
        </p:spPr>
      </p:pic>
      <p:pic>
        <p:nvPicPr>
          <p:cNvPr id="23564" name="Picture 19" descr="cej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178300" y="3051175"/>
            <a:ext cx="1819275" cy="1685925"/>
          </a:xfrm>
          <a:noFill/>
        </p:spPr>
      </p:pic>
      <p:sp>
        <p:nvSpPr>
          <p:cNvPr id="23565" name="AutoShape 22"/>
          <p:cNvSpPr>
            <a:spLocks noChangeArrowheads="1"/>
          </p:cNvSpPr>
          <p:nvPr/>
        </p:nvSpPr>
        <p:spPr bwMode="auto">
          <a:xfrm>
            <a:off x="5867400" y="3124200"/>
            <a:ext cx="304800" cy="609600"/>
          </a:xfrm>
          <a:custGeom>
            <a:avLst/>
            <a:gdLst>
              <a:gd name="T0" fmla="*/ 217720 w 21600"/>
              <a:gd name="T1" fmla="*/ 0 h 21600"/>
              <a:gd name="T2" fmla="*/ 130627 w 21600"/>
              <a:gd name="T3" fmla="*/ 174159 h 21600"/>
              <a:gd name="T4" fmla="*/ 87080 w 21600"/>
              <a:gd name="T5" fmla="*/ 261253 h 21600"/>
              <a:gd name="T6" fmla="*/ 0 w 21600"/>
              <a:gd name="T7" fmla="*/ 435441 h 21600"/>
              <a:gd name="T8" fmla="*/ 87080 w 21600"/>
              <a:gd name="T9" fmla="*/ 609600 h 21600"/>
              <a:gd name="T10" fmla="*/ 174173 w 21600"/>
              <a:gd name="T11" fmla="*/ 522506 h 21600"/>
              <a:gd name="T12" fmla="*/ 261253 w 21600"/>
              <a:gd name="T13" fmla="*/ 348347 h 21600"/>
              <a:gd name="T14" fmla="*/ 304800 w 21600"/>
              <a:gd name="T15" fmla="*/ 174159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3085 w 21600"/>
              <a:gd name="T25" fmla="*/ 12343 h 21600"/>
              <a:gd name="T26" fmla="*/ 18514 w 21600"/>
              <a:gd name="T27" fmla="*/ 185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566" name="Picture 23" descr="root planin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7321550" y="2868613"/>
            <a:ext cx="1228725" cy="2105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3600" b="1" dirty="0" smtClean="0">
              <a:solidFill>
                <a:schemeClr val="accent2"/>
              </a:solidFill>
            </a:endParaRPr>
          </a:p>
        </p:txBody>
      </p:sp>
      <p:sp>
        <p:nvSpPr>
          <p:cNvPr id="62467" name="Text Box 5"/>
          <p:cNvSpPr txBox="1">
            <a:spLocks noChangeArrowheads="1"/>
          </p:cNvSpPr>
          <p:nvPr/>
        </p:nvSpPr>
        <p:spPr bwMode="auto">
          <a:xfrm>
            <a:off x="1123950" y="2300288"/>
            <a:ext cx="698313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 Black" pitchFamily="34" charset="0"/>
              </a:rPr>
              <a:t>In the case of primary </a:t>
            </a:r>
            <a:r>
              <a:rPr lang="en-US" dirty="0" err="1">
                <a:latin typeface="Arial Black" pitchFamily="34" charset="0"/>
              </a:rPr>
              <a:t>endo</a:t>
            </a:r>
            <a:r>
              <a:rPr lang="en-US" dirty="0">
                <a:latin typeface="Arial Black" pitchFamily="34" charset="0"/>
              </a:rPr>
              <a:t> &amp; secondary </a:t>
            </a:r>
            <a:r>
              <a:rPr lang="en-US" dirty="0" err="1">
                <a:latin typeface="Arial Black" pitchFamily="34" charset="0"/>
              </a:rPr>
              <a:t>perio</a:t>
            </a:r>
            <a:r>
              <a:rPr lang="en-US" dirty="0">
                <a:latin typeface="Arial Black" pitchFamily="34" charset="0"/>
              </a:rPr>
              <a:t> lesion </a:t>
            </a:r>
          </a:p>
        </p:txBody>
      </p:sp>
      <p:sp>
        <p:nvSpPr>
          <p:cNvPr id="62468" name="Text Box 6"/>
          <p:cNvSpPr txBox="1">
            <a:spLocks noChangeArrowheads="1"/>
          </p:cNvSpPr>
          <p:nvPr/>
        </p:nvSpPr>
        <p:spPr bwMode="auto">
          <a:xfrm>
            <a:off x="1695450" y="2857500"/>
            <a:ext cx="6189964" cy="203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 Black" pitchFamily="34" charset="0"/>
              </a:rPr>
              <a:t>Endo treatment first</a:t>
            </a:r>
          </a:p>
          <a:p>
            <a:endParaRPr lang="en-US" dirty="0">
              <a:latin typeface="Arial Black" pitchFamily="34" charset="0"/>
            </a:endParaRPr>
          </a:p>
          <a:p>
            <a:endParaRPr lang="en-US" dirty="0">
              <a:latin typeface="Arial Black" pitchFamily="34" charset="0"/>
            </a:endParaRPr>
          </a:p>
          <a:p>
            <a:r>
              <a:rPr lang="en-US" dirty="0">
                <a:latin typeface="Arial Black" pitchFamily="34" charset="0"/>
              </a:rPr>
              <a:t>Wait for 4 – 5 months to see progress in healing</a:t>
            </a:r>
          </a:p>
          <a:p>
            <a:endParaRPr lang="en-US" dirty="0">
              <a:latin typeface="Arial Black" pitchFamily="34" charset="0"/>
            </a:endParaRPr>
          </a:p>
          <a:p>
            <a:endParaRPr lang="en-US" dirty="0">
              <a:latin typeface="Arial Black" pitchFamily="34" charset="0"/>
            </a:endParaRPr>
          </a:p>
          <a:p>
            <a:r>
              <a:rPr lang="en-US" dirty="0" err="1">
                <a:latin typeface="Arial Black" pitchFamily="34" charset="0"/>
              </a:rPr>
              <a:t>Perio</a:t>
            </a:r>
            <a:r>
              <a:rPr lang="en-US" dirty="0">
                <a:latin typeface="Arial Black" pitchFamily="34" charset="0"/>
              </a:rPr>
              <a:t> treatment initiated only if required</a:t>
            </a:r>
          </a:p>
        </p:txBody>
      </p:sp>
      <p:sp>
        <p:nvSpPr>
          <p:cNvPr id="62469" name="Rectangle 7"/>
          <p:cNvSpPr>
            <a:spLocks noChangeArrowheads="1"/>
          </p:cNvSpPr>
          <p:nvPr/>
        </p:nvSpPr>
        <p:spPr bwMode="auto">
          <a:xfrm>
            <a:off x="1831975" y="1371600"/>
            <a:ext cx="548005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 Black" pitchFamily="34" charset="0"/>
              </a:rPr>
              <a:t>In the absence of definitive diagnosis</a:t>
            </a:r>
            <a:r>
              <a:rPr lang="en-US" sz="2000" u="sng" dirty="0">
                <a:latin typeface="Arial Black" pitchFamily="34" charset="0"/>
              </a:rPr>
              <a:t> </a:t>
            </a:r>
          </a:p>
        </p:txBody>
      </p:sp>
      <p:pic>
        <p:nvPicPr>
          <p:cNvPr id="62470" name="Picture 8" descr="perioend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863" y="4065588"/>
            <a:ext cx="146685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9" descr="perioen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5475" y="4038600"/>
            <a:ext cx="1646238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4" name="Text Box 36"/>
          <p:cNvSpPr txBox="1">
            <a:spLocks noChangeArrowheads="1"/>
          </p:cNvSpPr>
          <p:nvPr/>
        </p:nvSpPr>
        <p:spPr bwMode="auto">
          <a:xfrm>
            <a:off x="3413125" y="395288"/>
            <a:ext cx="3475054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DIFFERENTIAL DIAGNOSIS</a:t>
            </a:r>
          </a:p>
        </p:txBody>
      </p:sp>
      <p:sp>
        <p:nvSpPr>
          <p:cNvPr id="27685" name="Text Box 37"/>
          <p:cNvSpPr txBox="1">
            <a:spLocks noChangeArrowheads="1"/>
          </p:cNvSpPr>
          <p:nvPr/>
        </p:nvSpPr>
        <p:spPr bwMode="auto">
          <a:xfrm>
            <a:off x="4800600" y="1143000"/>
            <a:ext cx="1136786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PULPAL</a:t>
            </a:r>
          </a:p>
        </p:txBody>
      </p:sp>
      <p:sp>
        <p:nvSpPr>
          <p:cNvPr id="27686" name="Text Box 38"/>
          <p:cNvSpPr txBox="1">
            <a:spLocks noChangeArrowheads="1"/>
          </p:cNvSpPr>
          <p:nvPr/>
        </p:nvSpPr>
        <p:spPr bwMode="auto">
          <a:xfrm>
            <a:off x="6934200" y="1143000"/>
            <a:ext cx="2010359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PERIODONTAL</a:t>
            </a:r>
          </a:p>
        </p:txBody>
      </p:sp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1752600" y="1600200"/>
            <a:ext cx="1136850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CLINICAL</a:t>
            </a:r>
          </a:p>
        </p:txBody>
      </p:sp>
      <p:sp>
        <p:nvSpPr>
          <p:cNvPr id="27688" name="Text Box 40"/>
          <p:cNvSpPr txBox="1">
            <a:spLocks noChangeArrowheads="1"/>
          </p:cNvSpPr>
          <p:nvPr/>
        </p:nvSpPr>
        <p:spPr bwMode="auto">
          <a:xfrm>
            <a:off x="1676400" y="2057400"/>
            <a:ext cx="7467600" cy="4457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FF0000"/>
                </a:solidFill>
              </a:rPr>
              <a:t>Cause </a:t>
            </a:r>
            <a:r>
              <a:rPr lang="en-US" sz="2000" dirty="0"/>
              <a:t>                              pulp infection                   periodontal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FF0000"/>
                </a:solidFill>
              </a:rPr>
              <a:t>Vitality </a:t>
            </a:r>
            <a:r>
              <a:rPr lang="en-US" sz="2000" dirty="0"/>
              <a:t>                            non vital                          </a:t>
            </a:r>
            <a:r>
              <a:rPr lang="en-US" sz="2000" dirty="0" smtClean="0"/>
              <a:t>   </a:t>
            </a:r>
            <a:r>
              <a:rPr lang="en-US" sz="2000" dirty="0" err="1" smtClean="0"/>
              <a:t>vital</a:t>
            </a:r>
            <a:r>
              <a:rPr lang="en-US" sz="2000" dirty="0" smtClean="0"/>
              <a:t> </a:t>
            </a:r>
            <a:endParaRPr lang="en-US" sz="2000" dirty="0"/>
          </a:p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FF0000"/>
                </a:solidFill>
              </a:rPr>
              <a:t>Restorative  </a:t>
            </a:r>
            <a:r>
              <a:rPr lang="en-US" sz="2000" dirty="0"/>
              <a:t>                    deep or extensive             not related 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FF0000"/>
                </a:solidFill>
              </a:rPr>
              <a:t>Plaque /calculus              </a:t>
            </a:r>
            <a:r>
              <a:rPr lang="en-US" sz="2000" dirty="0"/>
              <a:t>not related                        primary cause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FF0000"/>
                </a:solidFill>
              </a:rPr>
              <a:t>Inflammation  </a:t>
            </a:r>
            <a:r>
              <a:rPr lang="en-US" sz="2000" dirty="0"/>
              <a:t>                 acute                               </a:t>
            </a:r>
            <a:r>
              <a:rPr lang="en-US" sz="2000" dirty="0" smtClean="0"/>
              <a:t>   </a:t>
            </a:r>
            <a:r>
              <a:rPr lang="en-US" sz="2000" dirty="0"/>
              <a:t>chronic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FF0000"/>
                </a:solidFill>
              </a:rPr>
              <a:t>Pockets   </a:t>
            </a:r>
            <a:r>
              <a:rPr lang="en-US" sz="2000" dirty="0"/>
              <a:t>                         single and narrow         </a:t>
            </a:r>
            <a:r>
              <a:rPr lang="en-US" sz="2000" dirty="0" smtClean="0"/>
              <a:t>    multiple </a:t>
            </a:r>
            <a:r>
              <a:rPr lang="en-US" sz="2000" dirty="0"/>
              <a:t>and wide                                                                             			                                    </a:t>
            </a:r>
            <a:r>
              <a:rPr lang="en-US" sz="2000" dirty="0" smtClean="0"/>
              <a:t>   </a:t>
            </a:r>
            <a:r>
              <a:rPr lang="en-US" sz="2000" dirty="0" err="1" smtClean="0"/>
              <a:t>coronally</a:t>
            </a:r>
            <a:endParaRPr lang="en-US" sz="2000" dirty="0"/>
          </a:p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FF0000"/>
                </a:solidFill>
              </a:rPr>
              <a:t>pH value                          </a:t>
            </a:r>
            <a:r>
              <a:rPr lang="en-US" sz="2000" dirty="0"/>
              <a:t>acidic                            </a:t>
            </a:r>
            <a:r>
              <a:rPr lang="en-US" sz="2000" dirty="0" smtClean="0"/>
              <a:t>       </a:t>
            </a:r>
            <a:r>
              <a:rPr lang="en-US" sz="2000" dirty="0"/>
              <a:t>alkaline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FF0000"/>
                </a:solidFill>
              </a:rPr>
              <a:t>Trauma   </a:t>
            </a:r>
            <a:r>
              <a:rPr lang="en-US" sz="2000" dirty="0"/>
              <a:t>                         primary or secondary     </a:t>
            </a:r>
            <a:r>
              <a:rPr lang="en-US" sz="2000" dirty="0" smtClean="0"/>
              <a:t>  contributing </a:t>
            </a:r>
            <a:r>
              <a:rPr lang="en-US" sz="2000" dirty="0"/>
              <a:t>factor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FF0000"/>
                </a:solidFill>
              </a:rPr>
              <a:t>Microbial </a:t>
            </a:r>
            <a:r>
              <a:rPr lang="en-US" sz="2000" dirty="0"/>
              <a:t>                       few                                   </a:t>
            </a:r>
            <a:r>
              <a:rPr lang="en-US" sz="2000" dirty="0" smtClean="0"/>
              <a:t>     </a:t>
            </a:r>
            <a:r>
              <a:rPr lang="en-US" sz="2000" dirty="0"/>
              <a:t>complex</a:t>
            </a:r>
          </a:p>
          <a:p>
            <a:pPr>
              <a:lnSpc>
                <a:spcPct val="130000"/>
              </a:lnSpc>
            </a:pPr>
            <a:endParaRPr lang="en-US" sz="2000" dirty="0"/>
          </a:p>
        </p:txBody>
      </p:sp>
      <p:sp>
        <p:nvSpPr>
          <p:cNvPr id="27689" name="Rectangle 41"/>
          <p:cNvSpPr>
            <a:spLocks noChangeArrowheads="1"/>
          </p:cNvSpPr>
          <p:nvPr/>
        </p:nvSpPr>
        <p:spPr bwMode="auto">
          <a:xfrm>
            <a:off x="1752600" y="1600200"/>
            <a:ext cx="7391400" cy="5029200"/>
          </a:xfrm>
          <a:prstGeom prst="rect">
            <a:avLst/>
          </a:prstGeom>
          <a:noFill/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90" name="Line 42"/>
          <p:cNvSpPr>
            <a:spLocks noChangeShapeType="1"/>
          </p:cNvSpPr>
          <p:nvPr/>
        </p:nvSpPr>
        <p:spPr bwMode="auto">
          <a:xfrm>
            <a:off x="3733800" y="1600200"/>
            <a:ext cx="0" cy="5029200"/>
          </a:xfrm>
          <a:prstGeom prst="line">
            <a:avLst/>
          </a:prstGeom>
          <a:noFill/>
          <a:ln w="12700" cap="sq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91" name="Line 43"/>
          <p:cNvSpPr>
            <a:spLocks noChangeShapeType="1"/>
          </p:cNvSpPr>
          <p:nvPr/>
        </p:nvSpPr>
        <p:spPr bwMode="auto">
          <a:xfrm>
            <a:off x="6705600" y="1600200"/>
            <a:ext cx="0" cy="5029200"/>
          </a:xfrm>
          <a:prstGeom prst="line">
            <a:avLst/>
          </a:prstGeom>
          <a:noFill/>
          <a:ln w="12700" cap="sq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6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6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7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7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76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76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76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676400" y="166688"/>
            <a:ext cx="7086600" cy="2135187"/>
            <a:chOff x="1056" y="105"/>
            <a:chExt cx="4464" cy="1345"/>
          </a:xfrm>
        </p:grpSpPr>
        <p:sp>
          <p:nvSpPr>
            <p:cNvPr id="29701" name="Text Box 5"/>
            <p:cNvSpPr txBox="1">
              <a:spLocks noChangeArrowheads="1"/>
            </p:cNvSpPr>
            <p:nvPr/>
          </p:nvSpPr>
          <p:spPr bwMode="auto">
            <a:xfrm>
              <a:off x="1142" y="105"/>
              <a:ext cx="1139" cy="25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accent2"/>
                  </a:solidFill>
                </a:rPr>
                <a:t>RADIOGRAPHIC</a:t>
              </a:r>
            </a:p>
          </p:txBody>
        </p:sp>
        <p:sp>
          <p:nvSpPr>
            <p:cNvPr id="29702" name="Text Box 6"/>
            <p:cNvSpPr txBox="1">
              <a:spLocks noChangeArrowheads="1"/>
            </p:cNvSpPr>
            <p:nvPr/>
          </p:nvSpPr>
          <p:spPr bwMode="auto">
            <a:xfrm>
              <a:off x="1056" y="432"/>
              <a:ext cx="4464" cy="101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Pattern</a:t>
              </a:r>
              <a:r>
                <a:rPr lang="en-US" sz="2000" dirty="0"/>
                <a:t>                              localized                       generalized </a:t>
              </a:r>
            </a:p>
            <a:p>
              <a:r>
                <a:rPr lang="en-US" sz="2000" dirty="0">
                  <a:solidFill>
                    <a:srgbClr val="FF0000"/>
                  </a:solidFill>
                </a:rPr>
                <a:t>Bone loss                         </a:t>
              </a:r>
              <a:r>
                <a:rPr lang="en-US" sz="2000" dirty="0"/>
                <a:t>wider apically               wider </a:t>
              </a:r>
              <a:r>
                <a:rPr lang="en-US" sz="2000" dirty="0" err="1"/>
                <a:t>coronally</a:t>
              </a:r>
              <a:endParaRPr lang="en-US" sz="2000" dirty="0"/>
            </a:p>
            <a:p>
              <a:r>
                <a:rPr lang="en-US" sz="2000" dirty="0" err="1">
                  <a:solidFill>
                    <a:srgbClr val="FF0000"/>
                  </a:solidFill>
                </a:rPr>
                <a:t>Periapical</a:t>
              </a:r>
              <a:r>
                <a:rPr lang="en-US" sz="2000" dirty="0">
                  <a:solidFill>
                    <a:srgbClr val="FF0000"/>
                  </a:solidFill>
                </a:rPr>
                <a:t> </a:t>
              </a:r>
              <a:r>
                <a:rPr lang="en-US" sz="2000" dirty="0"/>
                <a:t>                        radiolucent                    not related</a:t>
              </a:r>
            </a:p>
            <a:p>
              <a:r>
                <a:rPr lang="en-US" sz="2000" dirty="0">
                  <a:solidFill>
                    <a:srgbClr val="FF0000"/>
                  </a:solidFill>
                </a:rPr>
                <a:t>Vertical bone loss             </a:t>
              </a:r>
              <a:r>
                <a:rPr lang="en-US" sz="2000" dirty="0"/>
                <a:t>no                                   yes</a:t>
              </a:r>
            </a:p>
            <a:p>
              <a:endParaRPr lang="en-US" sz="2000" dirty="0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676400" y="2209800"/>
            <a:ext cx="6934200" cy="1920875"/>
            <a:chOff x="1056" y="1440"/>
            <a:chExt cx="4368" cy="1210"/>
          </a:xfrm>
        </p:grpSpPr>
        <p:sp>
          <p:nvSpPr>
            <p:cNvPr id="29703" name="Text Box 7"/>
            <p:cNvSpPr txBox="1">
              <a:spLocks noChangeArrowheads="1"/>
            </p:cNvSpPr>
            <p:nvPr/>
          </p:nvSpPr>
          <p:spPr bwMode="auto">
            <a:xfrm>
              <a:off x="1056" y="1440"/>
              <a:ext cx="1302" cy="25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accent2"/>
                  </a:solidFill>
                </a:rPr>
                <a:t>HISTOPATHOLOGY</a:t>
              </a:r>
            </a:p>
          </p:txBody>
        </p:sp>
        <p:sp>
          <p:nvSpPr>
            <p:cNvPr id="29704" name="Text Box 8"/>
            <p:cNvSpPr txBox="1">
              <a:spLocks noChangeArrowheads="1"/>
            </p:cNvSpPr>
            <p:nvPr/>
          </p:nvSpPr>
          <p:spPr bwMode="auto">
            <a:xfrm>
              <a:off x="1056" y="1824"/>
              <a:ext cx="4368" cy="82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</a:rPr>
                <a:t>Junctional</a:t>
              </a:r>
              <a:r>
                <a:rPr lang="en-US" sz="2000" dirty="0">
                  <a:solidFill>
                    <a:srgbClr val="FF0000"/>
                  </a:solidFill>
                </a:rPr>
                <a:t> epithelium     </a:t>
              </a:r>
              <a:r>
                <a:rPr lang="en-US" sz="2000" dirty="0"/>
                <a:t>no apical migration          present</a:t>
              </a:r>
            </a:p>
            <a:p>
              <a:r>
                <a:rPr lang="en-US" sz="2000" dirty="0">
                  <a:solidFill>
                    <a:srgbClr val="FF0000"/>
                  </a:solidFill>
                </a:rPr>
                <a:t>Granulation tissues        </a:t>
              </a:r>
              <a:r>
                <a:rPr lang="en-US" sz="2000" dirty="0"/>
                <a:t>apical (minimal)               coronal (larger)</a:t>
              </a:r>
            </a:p>
            <a:p>
              <a:r>
                <a:rPr lang="en-US" sz="2000" dirty="0">
                  <a:solidFill>
                    <a:srgbClr val="FF0000"/>
                  </a:solidFill>
                </a:rPr>
                <a:t>Gingival   </a:t>
              </a:r>
              <a:r>
                <a:rPr lang="en-US" sz="2000" dirty="0"/>
                <a:t>                      </a:t>
              </a:r>
              <a:r>
                <a:rPr lang="en-US" sz="2000" dirty="0" smtClean="0"/>
                <a:t>     normal                              </a:t>
              </a:r>
              <a:r>
                <a:rPr lang="en-US" sz="2000" dirty="0"/>
                <a:t>recession</a:t>
              </a:r>
            </a:p>
            <a:p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577975" y="4267200"/>
            <a:ext cx="6962775" cy="1366838"/>
            <a:chOff x="994" y="2688"/>
            <a:chExt cx="4386" cy="861"/>
          </a:xfrm>
        </p:grpSpPr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1104" y="2688"/>
              <a:ext cx="920" cy="25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accent2"/>
                  </a:solidFill>
                </a:rPr>
                <a:t>TREATMENT</a:t>
              </a:r>
            </a:p>
          </p:txBody>
        </p:sp>
        <p:sp>
          <p:nvSpPr>
            <p:cNvPr id="29706" name="Text Box 10"/>
            <p:cNvSpPr txBox="1">
              <a:spLocks noChangeArrowheads="1"/>
            </p:cNvSpPr>
            <p:nvPr/>
          </p:nvSpPr>
          <p:spPr bwMode="auto">
            <a:xfrm>
              <a:off x="994" y="3103"/>
              <a:ext cx="4386" cy="44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lvl="1">
                <a:buFont typeface="Wingdings" pitchFamily="2" charset="2"/>
                <a:buNone/>
              </a:pPr>
              <a:r>
                <a:rPr lang="en-US" sz="2000" dirty="0">
                  <a:solidFill>
                    <a:srgbClr val="FF0000"/>
                  </a:solidFill>
                </a:rPr>
                <a:t>Therapy  </a:t>
              </a:r>
              <a:r>
                <a:rPr lang="en-US" sz="2000" dirty="0"/>
                <a:t>                   RCT                               </a:t>
              </a:r>
              <a:r>
                <a:rPr lang="en-US" sz="2000" dirty="0" smtClean="0"/>
                <a:t> Periodontal </a:t>
              </a:r>
              <a:r>
                <a:rPr lang="en-US" sz="2000" dirty="0"/>
                <a:t>therapy</a:t>
              </a:r>
            </a:p>
            <a:p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1676400" y="152400"/>
            <a:ext cx="7239000" cy="5791200"/>
          </a:xfrm>
          <a:prstGeom prst="rect">
            <a:avLst/>
          </a:prstGeom>
          <a:noFill/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4191000" y="0"/>
            <a:ext cx="0" cy="5791200"/>
          </a:xfrm>
          <a:prstGeom prst="line">
            <a:avLst/>
          </a:prstGeom>
          <a:noFill/>
          <a:ln w="12700" cap="sq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6400800" y="152400"/>
            <a:ext cx="0" cy="5791200"/>
          </a:xfrm>
          <a:prstGeom prst="line">
            <a:avLst/>
          </a:prstGeom>
          <a:noFill/>
          <a:ln w="12700" cap="sq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1"/>
          <p:cNvSpPr>
            <a:spLocks noChangeArrowheads="1"/>
          </p:cNvSpPr>
          <p:nvPr/>
        </p:nvSpPr>
        <p:spPr bwMode="auto">
          <a:xfrm>
            <a:off x="7315200" y="1371600"/>
            <a:ext cx="1828800" cy="54864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 Black" pitchFamily="34" charset="0"/>
            </a:endParaRPr>
          </a:p>
        </p:txBody>
      </p:sp>
      <p:sp>
        <p:nvSpPr>
          <p:cNvPr id="63491" name="Rectangle 20"/>
          <p:cNvSpPr>
            <a:spLocks noChangeArrowheads="1"/>
          </p:cNvSpPr>
          <p:nvPr/>
        </p:nvSpPr>
        <p:spPr bwMode="auto">
          <a:xfrm>
            <a:off x="5486400" y="1371600"/>
            <a:ext cx="1828800" cy="5486400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 Black" pitchFamily="34" charset="0"/>
            </a:endParaRPr>
          </a:p>
        </p:txBody>
      </p:sp>
      <p:sp>
        <p:nvSpPr>
          <p:cNvPr id="63492" name="Rectangle 18"/>
          <p:cNvSpPr>
            <a:spLocks noChangeArrowheads="1"/>
          </p:cNvSpPr>
          <p:nvPr/>
        </p:nvSpPr>
        <p:spPr bwMode="auto">
          <a:xfrm>
            <a:off x="3657600" y="1371600"/>
            <a:ext cx="1828800" cy="54864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 Black" pitchFamily="34" charset="0"/>
            </a:endParaRPr>
          </a:p>
        </p:txBody>
      </p:sp>
      <p:sp>
        <p:nvSpPr>
          <p:cNvPr id="63493" name="Rectangle 17"/>
          <p:cNvSpPr>
            <a:spLocks noChangeArrowheads="1"/>
          </p:cNvSpPr>
          <p:nvPr/>
        </p:nvSpPr>
        <p:spPr bwMode="auto">
          <a:xfrm>
            <a:off x="1828800" y="1371600"/>
            <a:ext cx="1828800" cy="54864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Rectangle 16"/>
          <p:cNvSpPr>
            <a:spLocks noChangeArrowheads="1"/>
          </p:cNvSpPr>
          <p:nvPr/>
        </p:nvSpPr>
        <p:spPr bwMode="auto">
          <a:xfrm>
            <a:off x="0" y="1371600"/>
            <a:ext cx="1828800" cy="54864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u="sng">
              <a:latin typeface="Arial Black" pitchFamily="34" charset="0"/>
            </a:endParaRPr>
          </a:p>
        </p:txBody>
      </p:sp>
      <p:sp>
        <p:nvSpPr>
          <p:cNvPr id="634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accent2"/>
                </a:solidFill>
              </a:rPr>
              <a:t>SUMMARY OF PROGNOSIS</a:t>
            </a:r>
          </a:p>
        </p:txBody>
      </p:sp>
      <p:sp>
        <p:nvSpPr>
          <p:cNvPr id="63496" name="Text Box 5"/>
          <p:cNvSpPr txBox="1">
            <a:spLocks noChangeArrowheads="1"/>
          </p:cNvSpPr>
          <p:nvPr/>
        </p:nvSpPr>
        <p:spPr bwMode="auto">
          <a:xfrm>
            <a:off x="184150" y="1524000"/>
            <a:ext cx="14160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latin typeface="Arial Black" pitchFamily="34" charset="0"/>
              </a:rPr>
              <a:t>PRI ENDO</a:t>
            </a:r>
          </a:p>
        </p:txBody>
      </p:sp>
      <p:sp>
        <p:nvSpPr>
          <p:cNvPr id="63497" name="Text Box 6"/>
          <p:cNvSpPr txBox="1">
            <a:spLocks noChangeArrowheads="1"/>
          </p:cNvSpPr>
          <p:nvPr/>
        </p:nvSpPr>
        <p:spPr bwMode="auto">
          <a:xfrm>
            <a:off x="1905000" y="1524000"/>
            <a:ext cx="15557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latin typeface="Arial Black" pitchFamily="34" charset="0"/>
              </a:rPr>
              <a:t>PRI ENDO</a:t>
            </a:r>
          </a:p>
          <a:p>
            <a:pPr algn="ctr"/>
            <a:r>
              <a:rPr lang="en-US" u="sng">
                <a:latin typeface="Arial Black" pitchFamily="34" charset="0"/>
              </a:rPr>
              <a:t>SEC PERIO</a:t>
            </a:r>
          </a:p>
        </p:txBody>
      </p:sp>
      <p:sp>
        <p:nvSpPr>
          <p:cNvPr id="63498" name="Text Box 8"/>
          <p:cNvSpPr txBox="1">
            <a:spLocks noChangeArrowheads="1"/>
          </p:cNvSpPr>
          <p:nvPr/>
        </p:nvSpPr>
        <p:spPr bwMode="auto">
          <a:xfrm>
            <a:off x="3810000" y="1600200"/>
            <a:ext cx="1479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latin typeface="Arial Black" pitchFamily="34" charset="0"/>
              </a:rPr>
              <a:t>PRI PERIO</a:t>
            </a:r>
          </a:p>
        </p:txBody>
      </p:sp>
      <p:sp>
        <p:nvSpPr>
          <p:cNvPr id="63499" name="Text Box 9"/>
          <p:cNvSpPr txBox="1">
            <a:spLocks noChangeArrowheads="1"/>
          </p:cNvSpPr>
          <p:nvPr/>
        </p:nvSpPr>
        <p:spPr bwMode="auto">
          <a:xfrm>
            <a:off x="5654675" y="1524000"/>
            <a:ext cx="14922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latin typeface="Arial Black" pitchFamily="34" charset="0"/>
              </a:rPr>
              <a:t>PRI PERIO</a:t>
            </a:r>
          </a:p>
          <a:p>
            <a:pPr algn="ctr"/>
            <a:r>
              <a:rPr lang="en-US" u="sng">
                <a:latin typeface="Arial Black" pitchFamily="34" charset="0"/>
              </a:rPr>
              <a:t>SEC ENDO</a:t>
            </a:r>
          </a:p>
        </p:txBody>
      </p:sp>
      <p:sp>
        <p:nvSpPr>
          <p:cNvPr id="63500" name="Text Box 10"/>
          <p:cNvSpPr txBox="1">
            <a:spLocks noChangeArrowheads="1"/>
          </p:cNvSpPr>
          <p:nvPr/>
        </p:nvSpPr>
        <p:spPr bwMode="auto">
          <a:xfrm>
            <a:off x="7423150" y="1524000"/>
            <a:ext cx="1568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latin typeface="Arial Black" pitchFamily="34" charset="0"/>
              </a:rPr>
              <a:t>COMBINED</a:t>
            </a:r>
          </a:p>
        </p:txBody>
      </p:sp>
      <p:sp>
        <p:nvSpPr>
          <p:cNvPr id="63501" name="Text Box 11"/>
          <p:cNvSpPr txBox="1">
            <a:spLocks noChangeArrowheads="1"/>
          </p:cNvSpPr>
          <p:nvPr/>
        </p:nvSpPr>
        <p:spPr bwMode="auto">
          <a:xfrm>
            <a:off x="234950" y="2419350"/>
            <a:ext cx="13652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Excellent</a:t>
            </a:r>
          </a:p>
        </p:txBody>
      </p:sp>
      <p:sp>
        <p:nvSpPr>
          <p:cNvPr id="63502" name="Text Box 12"/>
          <p:cNvSpPr txBox="1">
            <a:spLocks noChangeArrowheads="1"/>
          </p:cNvSpPr>
          <p:nvPr/>
        </p:nvSpPr>
        <p:spPr bwMode="auto">
          <a:xfrm>
            <a:off x="1901825" y="2439988"/>
            <a:ext cx="1755775" cy="1465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Fairly good</a:t>
            </a:r>
          </a:p>
          <a:p>
            <a:pPr algn="ctr"/>
            <a:r>
              <a:rPr lang="en-US">
                <a:latin typeface="Arial Black" pitchFamily="34" charset="0"/>
              </a:rPr>
              <a:t>Depends on ability to treat perio disease </a:t>
            </a:r>
          </a:p>
        </p:txBody>
      </p:sp>
      <p:sp>
        <p:nvSpPr>
          <p:cNvPr id="63503" name="Text Box 13"/>
          <p:cNvSpPr txBox="1">
            <a:spLocks noChangeArrowheads="1"/>
          </p:cNvSpPr>
          <p:nvPr/>
        </p:nvSpPr>
        <p:spPr bwMode="auto">
          <a:xfrm>
            <a:off x="3686175" y="2443163"/>
            <a:ext cx="1800225" cy="283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Black" pitchFamily="34" charset="0"/>
              </a:rPr>
              <a:t>Depends on </a:t>
            </a:r>
          </a:p>
          <a:p>
            <a:endParaRPr lang="en-US">
              <a:latin typeface="Arial Black" pitchFamily="34" charset="0"/>
            </a:endParaRPr>
          </a:p>
          <a:p>
            <a:r>
              <a:rPr lang="en-US">
                <a:latin typeface="Arial Black" pitchFamily="34" charset="0"/>
              </a:rPr>
              <a:t>-Severity</a:t>
            </a:r>
          </a:p>
          <a:p>
            <a:endParaRPr lang="en-US">
              <a:latin typeface="Arial Black" pitchFamily="34" charset="0"/>
            </a:endParaRPr>
          </a:p>
          <a:p>
            <a:r>
              <a:rPr lang="en-US">
                <a:latin typeface="Arial Black" pitchFamily="34" charset="0"/>
              </a:rPr>
              <a:t>-Ability to </a:t>
            </a:r>
          </a:p>
          <a:p>
            <a:r>
              <a:rPr lang="en-US">
                <a:latin typeface="Arial Black" pitchFamily="34" charset="0"/>
              </a:rPr>
              <a:t>treat perio disease</a:t>
            </a:r>
          </a:p>
          <a:p>
            <a:endParaRPr lang="en-US">
              <a:latin typeface="Arial Black" pitchFamily="34" charset="0"/>
            </a:endParaRPr>
          </a:p>
          <a:p>
            <a:r>
              <a:rPr lang="en-US">
                <a:latin typeface="Arial Black" pitchFamily="34" charset="0"/>
              </a:rPr>
              <a:t>-Patient compliance</a:t>
            </a:r>
          </a:p>
        </p:txBody>
      </p:sp>
      <p:sp>
        <p:nvSpPr>
          <p:cNvPr id="63504" name="Text Box 14"/>
          <p:cNvSpPr txBox="1">
            <a:spLocks noChangeArrowheads="1"/>
          </p:cNvSpPr>
          <p:nvPr/>
        </p:nvSpPr>
        <p:spPr bwMode="auto">
          <a:xfrm>
            <a:off x="7315200" y="2438400"/>
            <a:ext cx="1828800" cy="3113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Black" pitchFamily="34" charset="0"/>
              </a:rPr>
              <a:t>Depends on </a:t>
            </a:r>
          </a:p>
          <a:p>
            <a:r>
              <a:rPr lang="en-US">
                <a:latin typeface="Arial Black" pitchFamily="34" charset="0"/>
              </a:rPr>
              <a:t>Contribution of endo &amp; perio disease to bone loss</a:t>
            </a:r>
          </a:p>
          <a:p>
            <a:endParaRPr lang="en-US">
              <a:latin typeface="Arial Black" pitchFamily="34" charset="0"/>
            </a:endParaRPr>
          </a:p>
          <a:p>
            <a:r>
              <a:rPr lang="en-US">
                <a:latin typeface="Arial Black" pitchFamily="34" charset="0"/>
              </a:rPr>
              <a:t>&gt; Endo lesion better the prognosis</a:t>
            </a:r>
          </a:p>
        </p:txBody>
      </p:sp>
      <p:sp>
        <p:nvSpPr>
          <p:cNvPr id="63505" name="Text Box 15"/>
          <p:cNvSpPr txBox="1">
            <a:spLocks noChangeArrowheads="1"/>
          </p:cNvSpPr>
          <p:nvPr/>
        </p:nvSpPr>
        <p:spPr bwMode="auto">
          <a:xfrm>
            <a:off x="5429250" y="2438400"/>
            <a:ext cx="1800225" cy="283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Black" pitchFamily="34" charset="0"/>
              </a:rPr>
              <a:t>Depends on </a:t>
            </a:r>
          </a:p>
          <a:p>
            <a:endParaRPr lang="en-US">
              <a:latin typeface="Arial Black" pitchFamily="34" charset="0"/>
            </a:endParaRPr>
          </a:p>
          <a:p>
            <a:r>
              <a:rPr lang="en-US">
                <a:latin typeface="Arial Black" pitchFamily="34" charset="0"/>
              </a:rPr>
              <a:t>-Severity</a:t>
            </a:r>
          </a:p>
          <a:p>
            <a:endParaRPr lang="en-US">
              <a:latin typeface="Arial Black" pitchFamily="34" charset="0"/>
            </a:endParaRPr>
          </a:p>
          <a:p>
            <a:r>
              <a:rPr lang="en-US">
                <a:latin typeface="Arial Black" pitchFamily="34" charset="0"/>
              </a:rPr>
              <a:t>-Ability to </a:t>
            </a:r>
          </a:p>
          <a:p>
            <a:r>
              <a:rPr lang="en-US">
                <a:latin typeface="Arial Black" pitchFamily="34" charset="0"/>
              </a:rPr>
              <a:t>treat perio disease</a:t>
            </a:r>
          </a:p>
          <a:p>
            <a:endParaRPr lang="en-US">
              <a:latin typeface="Arial Black" pitchFamily="34" charset="0"/>
            </a:endParaRPr>
          </a:p>
          <a:p>
            <a:r>
              <a:rPr lang="en-US">
                <a:latin typeface="Arial Black" pitchFamily="34" charset="0"/>
              </a:rPr>
              <a:t>-Patient compliance</a:t>
            </a:r>
          </a:p>
        </p:txBody>
      </p:sp>
      <p:sp>
        <p:nvSpPr>
          <p:cNvPr id="63506" name="Text Box 23"/>
          <p:cNvSpPr txBox="1">
            <a:spLocks noChangeArrowheads="1"/>
          </p:cNvSpPr>
          <p:nvPr/>
        </p:nvSpPr>
        <p:spPr bwMode="auto">
          <a:xfrm>
            <a:off x="111125" y="6064250"/>
            <a:ext cx="16827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Highly </a:t>
            </a:r>
          </a:p>
          <a:p>
            <a:pPr algn="ctr"/>
            <a:r>
              <a:rPr lang="en-US">
                <a:latin typeface="Arial Black" pitchFamily="34" charset="0"/>
              </a:rPr>
              <a:t>predictable </a:t>
            </a:r>
          </a:p>
        </p:txBody>
      </p:sp>
      <p:sp>
        <p:nvSpPr>
          <p:cNvPr id="63507" name="Text Box 25"/>
          <p:cNvSpPr txBox="1">
            <a:spLocks noChangeArrowheads="1"/>
          </p:cNvSpPr>
          <p:nvPr/>
        </p:nvSpPr>
        <p:spPr bwMode="auto">
          <a:xfrm>
            <a:off x="1917700" y="6105525"/>
            <a:ext cx="16954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Some what </a:t>
            </a:r>
          </a:p>
          <a:p>
            <a:pPr algn="ctr"/>
            <a:r>
              <a:rPr lang="en-US">
                <a:latin typeface="Arial Black" pitchFamily="34" charset="0"/>
              </a:rPr>
              <a:t>Predictable </a:t>
            </a:r>
          </a:p>
        </p:txBody>
      </p:sp>
      <p:sp>
        <p:nvSpPr>
          <p:cNvPr id="63508" name="Text Box 26"/>
          <p:cNvSpPr txBox="1">
            <a:spLocks noChangeArrowheads="1"/>
          </p:cNvSpPr>
          <p:nvPr/>
        </p:nvSpPr>
        <p:spPr bwMode="auto">
          <a:xfrm>
            <a:off x="3586163" y="6097588"/>
            <a:ext cx="20002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Unpredictable </a:t>
            </a:r>
          </a:p>
        </p:txBody>
      </p:sp>
      <p:sp>
        <p:nvSpPr>
          <p:cNvPr id="63509" name="Text Box 27"/>
          <p:cNvSpPr txBox="1">
            <a:spLocks noChangeArrowheads="1"/>
          </p:cNvSpPr>
          <p:nvPr/>
        </p:nvSpPr>
        <p:spPr bwMode="auto">
          <a:xfrm>
            <a:off x="5407025" y="6089650"/>
            <a:ext cx="20002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Unpredictable </a:t>
            </a:r>
          </a:p>
        </p:txBody>
      </p:sp>
      <p:sp>
        <p:nvSpPr>
          <p:cNvPr id="63510" name="Text Box 28"/>
          <p:cNvSpPr txBox="1">
            <a:spLocks noChangeArrowheads="1"/>
          </p:cNvSpPr>
          <p:nvPr/>
        </p:nvSpPr>
        <p:spPr bwMode="auto">
          <a:xfrm>
            <a:off x="7227888" y="6100763"/>
            <a:ext cx="20002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Unpredictable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accent2"/>
                </a:solidFill>
              </a:rPr>
              <a:t>COMMUNICATION LINKS</a:t>
            </a:r>
          </a:p>
        </p:txBody>
      </p:sp>
      <p:pic>
        <p:nvPicPr>
          <p:cNvPr id="24579" name="Picture 23" descr="vertival root frac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43375" y="1181100"/>
            <a:ext cx="1314450" cy="2185988"/>
          </a:xfrm>
          <a:noFill/>
        </p:spPr>
      </p:pic>
      <p:pic>
        <p:nvPicPr>
          <p:cNvPr id="24580" name="Picture 20" descr="internal resorpti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985000" y="4672013"/>
            <a:ext cx="1535113" cy="2185987"/>
          </a:xfrm>
          <a:noFill/>
        </p:spPr>
      </p:pic>
      <p:pic>
        <p:nvPicPr>
          <p:cNvPr id="24581" name="Picture 24" descr="perforation iatrogenic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7607300" y="2973388"/>
            <a:ext cx="1014413" cy="1563687"/>
          </a:xfrm>
          <a:noFill/>
        </p:spPr>
      </p:pic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304800" y="1995488"/>
            <a:ext cx="287604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Vertical root fracture</a:t>
            </a:r>
          </a:p>
        </p:txBody>
      </p:sp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6254750" y="1447800"/>
            <a:ext cx="1212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ial Black" pitchFamily="34" charset="0"/>
              </a:rPr>
              <a:t>Trauma </a:t>
            </a:r>
          </a:p>
        </p:txBody>
      </p:sp>
      <p:sp>
        <p:nvSpPr>
          <p:cNvPr id="24584" name="Text Box 6"/>
          <p:cNvSpPr txBox="1">
            <a:spLocks noChangeArrowheads="1"/>
          </p:cNvSpPr>
          <p:nvPr/>
        </p:nvSpPr>
        <p:spPr bwMode="auto">
          <a:xfrm>
            <a:off x="6261100" y="2057400"/>
            <a:ext cx="10350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Posts  </a:t>
            </a:r>
          </a:p>
        </p:txBody>
      </p:sp>
      <p:sp>
        <p:nvSpPr>
          <p:cNvPr id="24585" name="Text Box 7"/>
          <p:cNvSpPr txBox="1">
            <a:spLocks noChangeArrowheads="1"/>
          </p:cNvSpPr>
          <p:nvPr/>
        </p:nvSpPr>
        <p:spPr bwMode="auto">
          <a:xfrm>
            <a:off x="6280150" y="2667000"/>
            <a:ext cx="212436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RC procedures </a:t>
            </a:r>
          </a:p>
        </p:txBody>
      </p:sp>
      <p:sp>
        <p:nvSpPr>
          <p:cNvPr id="24586" name="Text Box 8"/>
          <p:cNvSpPr txBox="1">
            <a:spLocks noChangeArrowheads="1"/>
          </p:cNvSpPr>
          <p:nvPr/>
        </p:nvSpPr>
        <p:spPr bwMode="auto">
          <a:xfrm>
            <a:off x="381000" y="4191000"/>
            <a:ext cx="2228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Root perforation</a:t>
            </a:r>
          </a:p>
        </p:txBody>
      </p:sp>
      <p:sp>
        <p:nvSpPr>
          <p:cNvPr id="24587" name="Text Box 9"/>
          <p:cNvSpPr txBox="1">
            <a:spLocks noChangeArrowheads="1"/>
          </p:cNvSpPr>
          <p:nvPr/>
        </p:nvSpPr>
        <p:spPr bwMode="auto">
          <a:xfrm>
            <a:off x="3505200" y="4038600"/>
            <a:ext cx="15430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Iatrogenic </a:t>
            </a:r>
          </a:p>
        </p:txBody>
      </p:sp>
      <p:sp>
        <p:nvSpPr>
          <p:cNvPr id="24588" name="Text Box 10"/>
          <p:cNvSpPr txBox="1">
            <a:spLocks noChangeArrowheads="1"/>
          </p:cNvSpPr>
          <p:nvPr/>
        </p:nvSpPr>
        <p:spPr bwMode="auto">
          <a:xfrm>
            <a:off x="3505200" y="5486400"/>
            <a:ext cx="163769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Arial Black" pitchFamily="34" charset="0"/>
              </a:rPr>
              <a:t>Resorption</a:t>
            </a:r>
            <a:r>
              <a:rPr lang="en-US" dirty="0">
                <a:latin typeface="Arial Black" pitchFamily="34" charset="0"/>
              </a:rPr>
              <a:t> </a:t>
            </a:r>
          </a:p>
        </p:txBody>
      </p:sp>
      <p:sp>
        <p:nvSpPr>
          <p:cNvPr id="24589" name="Text Box 11"/>
          <p:cNvSpPr txBox="1">
            <a:spLocks noChangeArrowheads="1"/>
          </p:cNvSpPr>
          <p:nvPr/>
        </p:nvSpPr>
        <p:spPr bwMode="auto">
          <a:xfrm>
            <a:off x="5334000" y="5181600"/>
            <a:ext cx="126053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Internal</a:t>
            </a:r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24590" name="Text Box 12"/>
          <p:cNvSpPr txBox="1">
            <a:spLocks noChangeArrowheads="1"/>
          </p:cNvSpPr>
          <p:nvPr/>
        </p:nvSpPr>
        <p:spPr bwMode="auto">
          <a:xfrm>
            <a:off x="5391150" y="5881688"/>
            <a:ext cx="141442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External  </a:t>
            </a:r>
          </a:p>
        </p:txBody>
      </p:sp>
      <p:sp>
        <p:nvSpPr>
          <p:cNvPr id="24591" name="Line 19"/>
          <p:cNvSpPr>
            <a:spLocks noChangeShapeType="1"/>
          </p:cNvSpPr>
          <p:nvPr/>
        </p:nvSpPr>
        <p:spPr bwMode="auto">
          <a:xfrm>
            <a:off x="2590800" y="2438400"/>
            <a:ext cx="2133600" cy="0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2"/>
                </a:solidFill>
              </a:ln>
            </a:endParaRPr>
          </a:p>
        </p:txBody>
      </p:sp>
      <p:pic>
        <p:nvPicPr>
          <p:cNvPr id="24592" name="Picture 26" descr="post-peroforatio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929188" y="3036888"/>
            <a:ext cx="1076325" cy="1895475"/>
          </a:xfrm>
          <a:noFill/>
        </p:spPr>
      </p:pic>
      <p:cxnSp>
        <p:nvCxnSpPr>
          <p:cNvPr id="18" name="Straight Arrow Connector 17"/>
          <p:cNvCxnSpPr/>
          <p:nvPr/>
        </p:nvCxnSpPr>
        <p:spPr>
          <a:xfrm flipV="1">
            <a:off x="5105400" y="5486400"/>
            <a:ext cx="304800" cy="43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4588" idx="3"/>
          </p:cNvCxnSpPr>
          <p:nvPr/>
        </p:nvCxnSpPr>
        <p:spPr>
          <a:xfrm>
            <a:off x="5142892" y="5671066"/>
            <a:ext cx="343508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743200" y="42672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1828800" y="2667000"/>
            <a:ext cx="7010400" cy="1143000"/>
          </a:xfrm>
          <a:prstGeom prst="rect">
            <a:avLst/>
          </a:prstGeom>
          <a:solidFill>
            <a:srgbClr val="00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1752600" y="1447800"/>
            <a:ext cx="7086600" cy="762000"/>
          </a:xfrm>
          <a:prstGeom prst="rect">
            <a:avLst/>
          </a:prstGeom>
          <a:solidFill>
            <a:srgbClr val="00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6477000" y="6019800"/>
            <a:ext cx="2362200" cy="685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6172200" y="152400"/>
            <a:ext cx="2667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537325" y="193675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6553200" y="228600"/>
            <a:ext cx="2032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DEFINITION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0" y="1447800"/>
            <a:ext cx="9144000" cy="317009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An isolated, usually narrow, deep probing depth of </a:t>
            </a:r>
            <a:r>
              <a:rPr lang="en-US" sz="2000" b="1" dirty="0" err="1">
                <a:solidFill>
                  <a:schemeClr val="tx2"/>
                </a:solidFill>
              </a:rPr>
              <a:t>pulpal</a:t>
            </a:r>
            <a:r>
              <a:rPr lang="en-US" sz="2000" b="1" dirty="0">
                <a:solidFill>
                  <a:schemeClr val="tx2"/>
                </a:solidFill>
              </a:rPr>
              <a:t> or periodontal  origin.</a:t>
            </a:r>
          </a:p>
          <a:p>
            <a:pPr>
              <a:buFontTx/>
              <a:buChar char="•"/>
            </a:pPr>
            <a:endParaRPr lang="en-US" sz="2000" b="1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endParaRPr lang="en-US" sz="2000" b="1" dirty="0">
              <a:solidFill>
                <a:schemeClr val="tx2"/>
              </a:solidFill>
            </a:endParaRPr>
          </a:p>
          <a:p>
            <a:r>
              <a:rPr lang="en-US" sz="2000" b="1" dirty="0">
                <a:solidFill>
                  <a:schemeClr val="tx2"/>
                </a:solidFill>
              </a:rPr>
              <a:t>Lesion with sub marginal  or </a:t>
            </a:r>
            <a:r>
              <a:rPr lang="en-US" sz="2000" b="1" dirty="0" err="1">
                <a:solidFill>
                  <a:schemeClr val="tx2"/>
                </a:solidFill>
              </a:rPr>
              <a:t>intrabony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periradicular</a:t>
            </a:r>
            <a:r>
              <a:rPr lang="en-US" sz="2000" b="1" dirty="0">
                <a:solidFill>
                  <a:schemeClr val="tx2"/>
                </a:solidFill>
              </a:rPr>
              <a:t> bone loss of </a:t>
            </a:r>
            <a:r>
              <a:rPr lang="en-US" sz="2000" b="1" dirty="0" err="1">
                <a:solidFill>
                  <a:schemeClr val="tx2"/>
                </a:solidFill>
              </a:rPr>
              <a:t>pulpal</a:t>
            </a:r>
            <a:r>
              <a:rPr lang="en-US" sz="2000" b="1" dirty="0">
                <a:solidFill>
                  <a:schemeClr val="tx2"/>
                </a:solidFill>
              </a:rPr>
              <a:t> and/or periodontal origin  that communicates with the oral cavity via probing defect.</a:t>
            </a:r>
          </a:p>
          <a:p>
            <a:pPr>
              <a:buFontTx/>
              <a:buChar char="•"/>
            </a:pPr>
            <a:endParaRPr lang="en-US" sz="2000" b="1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endParaRPr lang="en-US" sz="2000" b="1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endParaRPr lang="en-US" sz="2000" b="1" dirty="0">
              <a:solidFill>
                <a:srgbClr val="00FFFF"/>
              </a:solidFill>
            </a:endParaRPr>
          </a:p>
          <a:p>
            <a:r>
              <a:rPr lang="en-US" sz="2000" b="1" dirty="0">
                <a:solidFill>
                  <a:schemeClr val="tx2"/>
                </a:solidFill>
              </a:rPr>
              <a:t>A localized periodontal probing depth of </a:t>
            </a:r>
            <a:r>
              <a:rPr lang="en-US" sz="2000" b="1" dirty="0" err="1">
                <a:solidFill>
                  <a:schemeClr val="tx2"/>
                </a:solidFill>
              </a:rPr>
              <a:t>pulpal</a:t>
            </a:r>
            <a:r>
              <a:rPr lang="en-US" sz="2000" b="1" dirty="0">
                <a:solidFill>
                  <a:schemeClr val="tx2"/>
                </a:solidFill>
              </a:rPr>
              <a:t> or periodontal origin.</a:t>
            </a:r>
          </a:p>
          <a:p>
            <a:pPr>
              <a:buFontTx/>
              <a:buChar char="•"/>
            </a:pP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7121525" y="6096000"/>
            <a:ext cx="11842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STOCK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1" name="Rectangle 5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tx2"/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accent2"/>
                </a:solidFill>
              </a:rPr>
              <a:t>CLASSIFICATION OF PULPO PERIODONTAL DISEASE</a:t>
            </a: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619125" y="1608138"/>
            <a:ext cx="3448050" cy="366712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FF0000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>
              <a:buClr>
                <a:srgbClr val="FFFF00"/>
              </a:buClr>
              <a:buFont typeface="Wingdings" pitchFamily="2" charset="2"/>
              <a:buNone/>
            </a:pPr>
            <a:r>
              <a:rPr lang="en-US">
                <a:latin typeface="Arial Black" pitchFamily="34" charset="0"/>
              </a:rPr>
              <a:t>Primary endodontic lesion</a:t>
            </a:r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4949825" y="1550988"/>
            <a:ext cx="3321050" cy="91598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FF0000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Primary endodontic with </a:t>
            </a:r>
          </a:p>
          <a:p>
            <a:pPr algn="ctr"/>
            <a:r>
              <a:rPr lang="en-US">
                <a:latin typeface="Arial Black" pitchFamily="34" charset="0"/>
              </a:rPr>
              <a:t>secondary periodontal </a:t>
            </a:r>
          </a:p>
          <a:p>
            <a:pPr algn="ctr"/>
            <a:r>
              <a:rPr lang="en-US">
                <a:latin typeface="Arial Black" pitchFamily="34" charset="0"/>
              </a:rPr>
              <a:t>involvement</a:t>
            </a:r>
          </a:p>
        </p:txBody>
      </p:sp>
    </p:spTree>
    <p:controls>
      <p:control spid="1026" name="ShockwaveFlash1" r:id="rId2" imgW="3677163" imgH="3580952"/>
      <p:control spid="1027" name="ShockwaveFlash2" r:id="rId3" imgW="3677163" imgH="3638095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25475" y="1646238"/>
            <a:ext cx="3473450" cy="366712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>
              <a:buClr>
                <a:srgbClr val="FFFF00"/>
              </a:buClr>
              <a:buFont typeface="Wingdings" pitchFamily="2" charset="2"/>
              <a:buNone/>
            </a:pPr>
            <a:r>
              <a:rPr lang="en-US">
                <a:latin typeface="Arial Black" pitchFamily="34" charset="0"/>
              </a:rPr>
              <a:t>Primary periodontal lesion</a:t>
            </a:r>
          </a:p>
        </p:txBody>
      </p:sp>
      <p:sp>
        <p:nvSpPr>
          <p:cNvPr id="182277" name="Rectangle 5"/>
          <p:cNvSpPr>
            <a:spLocks noChangeArrowheads="1"/>
          </p:cNvSpPr>
          <p:nvPr/>
        </p:nvSpPr>
        <p:spPr bwMode="auto">
          <a:xfrm>
            <a:off x="601663" y="333375"/>
            <a:ext cx="7923212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accent2"/>
                </a:solidFill>
              </a:rPr>
              <a:t>CLASSIFICATION OF PULPO PERIODONTAL DISEASE</a:t>
            </a:r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4937125" y="1627188"/>
            <a:ext cx="3346450" cy="91598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FF0000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Primary periodontal with </a:t>
            </a:r>
          </a:p>
          <a:p>
            <a:pPr algn="ctr"/>
            <a:r>
              <a:rPr lang="en-US">
                <a:latin typeface="Arial Black" pitchFamily="34" charset="0"/>
              </a:rPr>
              <a:t>secondary endodontic </a:t>
            </a:r>
          </a:p>
          <a:p>
            <a:pPr algn="ctr"/>
            <a:r>
              <a:rPr lang="en-US">
                <a:latin typeface="Arial Black" pitchFamily="34" charset="0"/>
              </a:rPr>
              <a:t>involvement</a:t>
            </a:r>
          </a:p>
        </p:txBody>
      </p:sp>
    </p:spTree>
    <p:controls>
      <p:control spid="2050" name="ShockwaveFlash1" r:id="rId2" imgW="3308263" imgH="3619048"/>
      <p:control spid="2051" name="ShockwaveFlash2" r:id="rId3" imgW="3982006" imgH="3390476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601663" y="333375"/>
            <a:ext cx="7923212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accent2"/>
                </a:solidFill>
              </a:rPr>
              <a:t>CLASSIFICATION OF PULPO PERIODONTAL DISEASE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3133725" y="1493838"/>
            <a:ext cx="2876550" cy="366712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FF0000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True combined lesion</a:t>
            </a:r>
          </a:p>
        </p:txBody>
      </p:sp>
    </p:spTree>
    <p:controls>
      <p:control spid="3074" name="ShockwaveFlash1" r:id="rId2" imgW="5390476" imgH="4382112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915400" cy="4525963"/>
          </a:xfrm>
        </p:spPr>
        <p:txBody>
          <a:bodyPr/>
          <a:lstStyle/>
          <a:p>
            <a:pPr marL="812800" indent="-812800">
              <a:lnSpc>
                <a:spcPct val="150000"/>
              </a:lnSpc>
              <a:buFont typeface="Wingdings" pitchFamily="2" charset="2"/>
              <a:buNone/>
            </a:pP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</a:rPr>
              <a:t>Type I </a:t>
            </a:r>
            <a:r>
              <a:rPr lang="en-US" sz="2000" b="0" dirty="0">
                <a:latin typeface="Times New Roman" pitchFamily="18" charset="0"/>
              </a:rPr>
              <a:t>- Tooth in which symptoms clinically and </a:t>
            </a:r>
            <a:r>
              <a:rPr lang="en-US" sz="2000" b="0" dirty="0" err="1">
                <a:latin typeface="Times New Roman" pitchFamily="18" charset="0"/>
              </a:rPr>
              <a:t>radiographically</a:t>
            </a:r>
            <a:r>
              <a:rPr lang="en-US" sz="2000" b="0" dirty="0">
                <a:latin typeface="Times New Roman" pitchFamily="18" charset="0"/>
              </a:rPr>
              <a:t> simulate periodontal disease but are due to </a:t>
            </a:r>
            <a:r>
              <a:rPr lang="en-US" sz="2000" b="0" dirty="0" err="1">
                <a:latin typeface="Times New Roman" pitchFamily="18" charset="0"/>
              </a:rPr>
              <a:t>pulpal</a:t>
            </a:r>
            <a:r>
              <a:rPr lang="en-US" sz="2000" b="0" dirty="0">
                <a:latin typeface="Times New Roman" pitchFamily="18" charset="0"/>
              </a:rPr>
              <a:t> inflammation </a:t>
            </a:r>
          </a:p>
          <a:p>
            <a:pPr marL="812800" indent="-812800">
              <a:lnSpc>
                <a:spcPct val="15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</a:rPr>
              <a:t>Type II </a:t>
            </a:r>
            <a:r>
              <a:rPr lang="en-US" sz="2000" b="0" dirty="0">
                <a:latin typeface="Times New Roman" pitchFamily="18" charset="0"/>
              </a:rPr>
              <a:t>- Tooth that has both </a:t>
            </a:r>
            <a:r>
              <a:rPr lang="en-US" sz="2000" b="0" dirty="0" err="1">
                <a:latin typeface="Times New Roman" pitchFamily="18" charset="0"/>
              </a:rPr>
              <a:t>pulpal</a:t>
            </a:r>
            <a:r>
              <a:rPr lang="en-US" sz="2000" b="0" dirty="0">
                <a:latin typeface="Times New Roman" pitchFamily="18" charset="0"/>
              </a:rPr>
              <a:t> and periodontal disease concomitantly</a:t>
            </a:r>
          </a:p>
          <a:p>
            <a:pPr marL="812800" indent="-812800">
              <a:lnSpc>
                <a:spcPct val="15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</a:rPr>
              <a:t>Type III </a:t>
            </a:r>
            <a:r>
              <a:rPr lang="en-US" sz="2000" b="0" dirty="0">
                <a:latin typeface="Times New Roman" pitchFamily="18" charset="0"/>
              </a:rPr>
              <a:t>- Tooth has no </a:t>
            </a:r>
            <a:r>
              <a:rPr lang="en-US" sz="2000" b="0" dirty="0" err="1">
                <a:latin typeface="Times New Roman" pitchFamily="18" charset="0"/>
              </a:rPr>
              <a:t>pulpal</a:t>
            </a:r>
            <a:r>
              <a:rPr lang="en-US" sz="2000" b="0" dirty="0">
                <a:latin typeface="Times New Roman" pitchFamily="18" charset="0"/>
              </a:rPr>
              <a:t> problem but require endodontic therapy plus root amputation to gain periodontal healing</a:t>
            </a:r>
          </a:p>
          <a:p>
            <a:pPr marL="812800" indent="-812800">
              <a:lnSpc>
                <a:spcPct val="15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</a:rPr>
              <a:t>Type IV </a:t>
            </a:r>
            <a:r>
              <a:rPr lang="en-US" sz="2000" b="0" dirty="0">
                <a:latin typeface="Times New Roman" pitchFamily="18" charset="0"/>
              </a:rPr>
              <a:t>- Tooth that clinically and </a:t>
            </a:r>
            <a:r>
              <a:rPr lang="en-US" sz="2000" b="0" dirty="0" err="1">
                <a:latin typeface="Times New Roman" pitchFamily="18" charset="0"/>
              </a:rPr>
              <a:t>radiographically</a:t>
            </a:r>
            <a:r>
              <a:rPr lang="en-US" sz="2000" b="0" dirty="0">
                <a:latin typeface="Times New Roman" pitchFamily="18" charset="0"/>
              </a:rPr>
              <a:t> simulate </a:t>
            </a:r>
            <a:r>
              <a:rPr lang="en-US" sz="2000" b="0" dirty="0" err="1">
                <a:latin typeface="Times New Roman" pitchFamily="18" charset="0"/>
              </a:rPr>
              <a:t>pulpal</a:t>
            </a:r>
            <a:r>
              <a:rPr lang="en-US" sz="2000" b="0" dirty="0">
                <a:latin typeface="Times New Roman" pitchFamily="18" charset="0"/>
              </a:rPr>
              <a:t> or </a:t>
            </a:r>
            <a:r>
              <a:rPr lang="en-US" sz="2000" b="0" dirty="0" err="1">
                <a:latin typeface="Times New Roman" pitchFamily="18" charset="0"/>
              </a:rPr>
              <a:t>periapical</a:t>
            </a:r>
            <a:r>
              <a:rPr lang="en-US" sz="2000" b="0" dirty="0">
                <a:latin typeface="Times New Roman" pitchFamily="18" charset="0"/>
              </a:rPr>
              <a:t> disease but </a:t>
            </a:r>
            <a:r>
              <a:rPr lang="en-US" sz="2000" b="0" dirty="0" err="1">
                <a:latin typeface="Times New Roman" pitchFamily="18" charset="0"/>
              </a:rPr>
              <a:t>infact</a:t>
            </a:r>
            <a:r>
              <a:rPr lang="en-US" sz="2000" b="0" dirty="0">
                <a:latin typeface="Times New Roman" pitchFamily="18" charset="0"/>
              </a:rPr>
              <a:t> have periodontal disease</a:t>
            </a:r>
          </a:p>
          <a:p>
            <a:pPr marL="812800" indent="-812800">
              <a:lnSpc>
                <a:spcPct val="90000"/>
              </a:lnSpc>
              <a:buFont typeface="Wingdings" pitchFamily="2" charset="2"/>
              <a:buNone/>
            </a:pPr>
            <a:endParaRPr lang="en-US" sz="2000" b="0" dirty="0">
              <a:latin typeface="Times New Roman" pitchFamily="18" charset="0"/>
            </a:endParaRP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6172200" y="457200"/>
            <a:ext cx="2362200" cy="609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WEINE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2655</TotalTime>
  <Words>1265</Words>
  <Application>Microsoft Office PowerPoint</Application>
  <PresentationFormat>On-screen Show (4:3)</PresentationFormat>
  <Paragraphs>353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COMMUNICATION LINKS</vt:lpstr>
      <vt:lpstr>COMMUNICATION LINKS</vt:lpstr>
      <vt:lpstr>COMMUNICATION LINKS</vt:lpstr>
      <vt:lpstr>Slide 5</vt:lpstr>
      <vt:lpstr>CLASSIFICATION OF PULPO PERIODONTAL DISEASE</vt:lpstr>
      <vt:lpstr>Slide 7</vt:lpstr>
      <vt:lpstr>Slide 8</vt:lpstr>
      <vt:lpstr>Slide 9</vt:lpstr>
      <vt:lpstr>DIAGNOSIS OF PULPO PERIODONTAL DISEASE</vt:lpstr>
      <vt:lpstr>DIAGNOSIS OF PRIMARY ENDODONTIC LESION</vt:lpstr>
      <vt:lpstr>DIAGNOSIS OF PRIMARY ENDODONTIC LESION</vt:lpstr>
      <vt:lpstr>DIAGNOSIS OF PRIMARY ENDODONTIC LESION</vt:lpstr>
      <vt:lpstr>DIAGNOSIS OF PRIMARY ENDODONTIC LESION</vt:lpstr>
      <vt:lpstr>PRIMARY ENDODONTIC LESION</vt:lpstr>
      <vt:lpstr>MANAGEMENT OF PRIMARY ENDODONTIC LESIONS </vt:lpstr>
      <vt:lpstr>Slide 17</vt:lpstr>
      <vt:lpstr>DIAGNOSIS – PRIMARY ENDO – SECONDARY PERIO LESIONS</vt:lpstr>
      <vt:lpstr>PRIMARY ENDODONTIC WITH SECONDARY PERIODONTAL</vt:lpstr>
      <vt:lpstr>DIAGNOSIS OF PRIMARY PERIODONTAL LESIONS</vt:lpstr>
      <vt:lpstr>Slide 21</vt:lpstr>
      <vt:lpstr>MANAGEMENT OF PRIMARY PERIODONTAL PROBLEM</vt:lpstr>
      <vt:lpstr>DIAGNOSIS – PRIMARY PERIO &amp; SECONDARY ENDODONTIC LESIONS</vt:lpstr>
      <vt:lpstr>Slide 24</vt:lpstr>
      <vt:lpstr>MANAGEMENT OF TYPE II, TYPE IV &amp; TYPE V LESIONS</vt:lpstr>
      <vt:lpstr>DIAGNOSIS OF COMBINED LESIONS</vt:lpstr>
      <vt:lpstr>MANAGEMENT OF COMBINED LESION</vt:lpstr>
      <vt:lpstr>Slide 28</vt:lpstr>
      <vt:lpstr>Slide 29</vt:lpstr>
      <vt:lpstr>Slide 30</vt:lpstr>
      <vt:lpstr>Slide 31</vt:lpstr>
      <vt:lpstr>Slide 32</vt:lpstr>
      <vt:lpstr>SUMMARY OF PROGNOSIS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Anitha Medam</dc:creator>
  <cp:lastModifiedBy>Anitha Medam</cp:lastModifiedBy>
  <cp:revision>53</cp:revision>
  <dcterms:created xsi:type="dcterms:W3CDTF">2018-12-18T10:07:41Z</dcterms:created>
  <dcterms:modified xsi:type="dcterms:W3CDTF">2022-04-08T05:16:25Z</dcterms:modified>
</cp:coreProperties>
</file>